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3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40B08-AD80-487A-97F0-5F78AD6B7AF4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B9F93-7C33-4EC3-BA7D-85ECBA712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14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B9F93-7C33-4EC3-BA7D-85ECBA7129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34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4F4B-75CA-4982-8F93-2E09444FA19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4B6E-63E2-4F8E-8881-E52F9775138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4F4B-75CA-4982-8F93-2E09444FA19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4B6E-63E2-4F8E-8881-E52F97751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4F4B-75CA-4982-8F93-2E09444FA19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4B6E-63E2-4F8E-8881-E52F97751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4F4B-75CA-4982-8F93-2E09444FA19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4B6E-63E2-4F8E-8881-E52F97751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4F4B-75CA-4982-8F93-2E09444FA19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4B6E-63E2-4F8E-8881-E52F9775138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4F4B-75CA-4982-8F93-2E09444FA19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4B6E-63E2-4F8E-8881-E52F97751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4F4B-75CA-4982-8F93-2E09444FA19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4B6E-63E2-4F8E-8881-E52F9775138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4F4B-75CA-4982-8F93-2E09444FA19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4B6E-63E2-4F8E-8881-E52F97751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4F4B-75CA-4982-8F93-2E09444FA19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4B6E-63E2-4F8E-8881-E52F97751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4F4B-75CA-4982-8F93-2E09444FA19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4B6E-63E2-4F8E-8881-E52F9775138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4F4B-75CA-4982-8F93-2E09444FA19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4B6E-63E2-4F8E-8881-E52F97751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3984F4B-75CA-4982-8F93-2E09444FA19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8EA4B6E-63E2-4F8E-8881-E52F977513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472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Модель начальных этапов построения термитника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9378" y="5105400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Выполнила студентка 2 курса кафедры энтомологии Богатырева В.Ю.</a:t>
            </a:r>
          </a:p>
          <a:p>
            <a:pPr algn="ctr">
              <a:lnSpc>
                <a:spcPts val="1200"/>
              </a:lnSpc>
            </a:pPr>
            <a:r>
              <a:rPr lang="ru-RU" sz="2000" dirty="0" smtClean="0"/>
              <a:t>***</a:t>
            </a:r>
          </a:p>
          <a:p>
            <a:pPr algn="ctr">
              <a:lnSpc>
                <a:spcPts val="1200"/>
              </a:lnSpc>
            </a:pPr>
            <a:r>
              <a:rPr lang="ru-RU" sz="2000" dirty="0" smtClean="0"/>
              <a:t>Биологический факультет МГУ им. Ломоносова</a:t>
            </a:r>
          </a:p>
          <a:p>
            <a:pPr algn="ctr">
              <a:lnSpc>
                <a:spcPts val="1200"/>
              </a:lnSpc>
            </a:pPr>
            <a:r>
              <a:rPr lang="ru-RU" sz="2000" dirty="0" smtClean="0"/>
              <a:t>2014</a:t>
            </a:r>
            <a:endParaRPr lang="ru-RU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41752"/>
            <a:ext cx="4824536" cy="328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8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473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Пространственное распределение строительного материала</a:t>
            </a:r>
            <a:r>
              <a:rPr lang="en-US" dirty="0" smtClean="0"/>
              <a:t>: 2D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08658" y="2259456"/>
            <a:ext cx="3428628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 = 4</a:t>
            </a:r>
            <a:endParaRPr lang="ru-RU" sz="3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1291242" y="4635720"/>
            <a:ext cx="3467142" cy="639762"/>
          </a:xfrm>
        </p:spPr>
        <p:txBody>
          <a:bodyPr>
            <a:noAutofit/>
          </a:bodyPr>
          <a:lstStyle/>
          <a:p>
            <a:r>
              <a:rPr lang="en-US" sz="3600" dirty="0"/>
              <a:t>t</a:t>
            </a:r>
            <a:r>
              <a:rPr lang="en-US" sz="3600" dirty="0" smtClean="0"/>
              <a:t> = 100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48" y="1467368"/>
            <a:ext cx="49815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847" y="4275680"/>
            <a:ext cx="48291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4734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124" name="Picture 4" descr="http://www.biolib.cz/IMG/GAL/74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52195" cy="483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34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11150"/>
            <a:ext cx="6696744" cy="47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62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446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Использованные публикации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Deneubourg</a:t>
            </a:r>
            <a:r>
              <a:rPr lang="ru-RU" dirty="0" smtClean="0"/>
              <a:t> </a:t>
            </a:r>
            <a:r>
              <a:rPr lang="en-US" dirty="0" smtClean="0"/>
              <a:t>J.L. –  Application </a:t>
            </a:r>
            <a:r>
              <a:rPr lang="en-US" dirty="0"/>
              <a:t>de l</a:t>
            </a:r>
            <a:r>
              <a:rPr lang="ru-RU" dirty="0"/>
              <a:t>'</a:t>
            </a:r>
            <a:r>
              <a:rPr lang="en-US" dirty="0" err="1"/>
              <a:t>ordre</a:t>
            </a:r>
            <a:r>
              <a:rPr lang="en-US" dirty="0"/>
              <a:t> par fluctuations a la description de </a:t>
            </a:r>
            <a:r>
              <a:rPr lang="en-US" dirty="0" err="1"/>
              <a:t>certaines</a:t>
            </a:r>
            <a:r>
              <a:rPr lang="en-US" dirty="0"/>
              <a:t> </a:t>
            </a:r>
            <a:r>
              <a:rPr lang="ru-RU" dirty="0" smtClean="0"/>
              <a:t>é</a:t>
            </a:r>
            <a:r>
              <a:rPr lang="en-US" dirty="0"/>
              <a:t>tapes la construction du </a:t>
            </a:r>
            <a:r>
              <a:rPr lang="en-US" dirty="0" err="1"/>
              <a:t>nid</a:t>
            </a:r>
            <a:r>
              <a:rPr lang="en-US" dirty="0"/>
              <a:t> chez les </a:t>
            </a:r>
            <a:r>
              <a:rPr lang="en-US" dirty="0" smtClean="0"/>
              <a:t>termites (</a:t>
            </a:r>
            <a:r>
              <a:rPr lang="en-US" dirty="0" err="1"/>
              <a:t>Insectes</a:t>
            </a:r>
            <a:r>
              <a:rPr lang="en-US" dirty="0"/>
              <a:t> </a:t>
            </a:r>
            <a:r>
              <a:rPr lang="en-US" dirty="0" smtClean="0"/>
              <a:t>Sociaux,1977)</a:t>
            </a:r>
          </a:p>
          <a:p>
            <a:r>
              <a:rPr lang="en-US" dirty="0" err="1" smtClean="0"/>
              <a:t>Bonabeu</a:t>
            </a:r>
            <a:r>
              <a:rPr lang="en-US" dirty="0" smtClean="0"/>
              <a:t> E., </a:t>
            </a:r>
            <a:r>
              <a:rPr lang="en-US" dirty="0" err="1" smtClean="0"/>
              <a:t>Theraulaz</a:t>
            </a:r>
            <a:r>
              <a:rPr lang="en-US" dirty="0" smtClean="0"/>
              <a:t> G. – A </a:t>
            </a:r>
            <a:r>
              <a:rPr lang="en-US" dirty="0"/>
              <a:t>model for the emergence of pillars, </a:t>
            </a:r>
            <a:r>
              <a:rPr lang="en-US" dirty="0" smtClean="0"/>
              <a:t>walls and </a:t>
            </a:r>
            <a:r>
              <a:rPr lang="en-US" dirty="0"/>
              <a:t>royal </a:t>
            </a:r>
            <a:r>
              <a:rPr lang="en-US" dirty="0" smtClean="0"/>
              <a:t>chambers </a:t>
            </a:r>
            <a:r>
              <a:rPr lang="en-US" dirty="0"/>
              <a:t>in termite </a:t>
            </a:r>
            <a:r>
              <a:rPr lang="en-US" dirty="0" smtClean="0"/>
              <a:t>nests (</a:t>
            </a:r>
            <a:r>
              <a:rPr lang="fr-FR" dirty="0" smtClean="0"/>
              <a:t>Royal Society, London,1998</a:t>
            </a:r>
            <a:r>
              <a:rPr lang="fr-FR" dirty="0"/>
              <a:t>)</a:t>
            </a:r>
            <a:endParaRPr lang="en-US" dirty="0" smtClean="0"/>
          </a:p>
          <a:p>
            <a:r>
              <a:rPr lang="ru-RU" dirty="0" err="1"/>
              <a:t>Николис</a:t>
            </a:r>
            <a:r>
              <a:rPr lang="ru-RU" dirty="0"/>
              <a:t> Г., Пригожин И. (</a:t>
            </a:r>
            <a:r>
              <a:rPr lang="ru-RU" dirty="0" err="1"/>
              <a:t>G.Nicolis,I.Prigogine</a:t>
            </a:r>
            <a:r>
              <a:rPr lang="ru-RU" dirty="0"/>
              <a:t>) - Самоорганизация в неравновесных системах (Мир, 1979).</a:t>
            </a:r>
          </a:p>
        </p:txBody>
      </p:sp>
    </p:spTree>
    <p:extLst>
      <p:ext uri="{BB962C8B-B14F-4D97-AF65-F5344CB8AC3E}">
        <p14:creationId xmlns:p14="http://schemas.microsoft.com/office/powerpoint/2010/main" val="12565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34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Основные стадии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424936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 </a:t>
            </a:r>
            <a:r>
              <a:rPr lang="ru-RU" sz="4800" dirty="0" smtClean="0"/>
              <a:t>       k</a:t>
            </a:r>
            <a:r>
              <a:rPr lang="ru-RU" sz="4800" baseline="-25000" dirty="0" smtClean="0"/>
              <a:t>1</a:t>
            </a:r>
            <a:r>
              <a:rPr lang="ru-RU" sz="4800" dirty="0" smtClean="0"/>
              <a:t>          </a:t>
            </a:r>
            <a:r>
              <a:rPr lang="ru-RU" sz="4800" dirty="0"/>
              <a:t>k</a:t>
            </a:r>
            <a:r>
              <a:rPr lang="ru-RU" sz="4800" baseline="-25000" dirty="0"/>
              <a:t>2</a:t>
            </a:r>
            <a:endParaRPr lang="ru-RU" sz="4800" dirty="0"/>
          </a:p>
          <a:p>
            <a:pPr marL="0" indent="0">
              <a:buNone/>
            </a:pPr>
            <a:r>
              <a:rPr lang="ru-RU" sz="4800" dirty="0" smtClean="0"/>
              <a:t>  C   →   P    →   </a:t>
            </a:r>
            <a:r>
              <a:rPr lang="ru-RU" sz="4800" dirty="0"/>
              <a:t>H + P</a:t>
            </a:r>
            <a:r>
              <a:rPr lang="ru-RU" sz="4800" baseline="30000" dirty="0"/>
              <a:t>*</a:t>
            </a:r>
            <a:r>
              <a:rPr lang="ru-RU" sz="4800" dirty="0"/>
              <a:t>   → </a:t>
            </a:r>
            <a:r>
              <a:rPr lang="ru-RU" sz="4800" dirty="0" smtClean="0"/>
              <a:t>…   </a:t>
            </a:r>
            <a:endParaRPr lang="ru-RU" sz="4800" dirty="0"/>
          </a:p>
          <a:p>
            <a:pPr marL="0" indent="0">
              <a:buNone/>
            </a:pPr>
            <a:r>
              <a:rPr lang="ru-RU" sz="4800" dirty="0" smtClean="0"/>
              <a:t>  </a:t>
            </a:r>
            <a:r>
              <a:rPr lang="ru-RU" sz="4800" smtClean="0"/>
              <a:t>↑</a:t>
            </a:r>
            <a:r>
              <a:rPr lang="ru-RU" sz="4800" smtClean="0"/>
              <a:t>____________</a:t>
            </a:r>
            <a:r>
              <a:rPr lang="ru-RU" sz="4800" dirty="0" smtClean="0"/>
              <a:t>↓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34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Система уравнений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𝜕</m:t>
                        </m:r>
                        <m:r>
                          <a:rPr lang="en-US" sz="3600" i="1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</a:rPr>
                          <m:t>𝜕</m:t>
                        </m:r>
                        <m:r>
                          <a:rPr lang="ru-RU" sz="3600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ru-RU" sz="3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3600" i="1">
                        <a:latin typeface="Cambria Math"/>
                      </a:rPr>
                      <m:t>𝐶</m:t>
                    </m:r>
                    <m:r>
                      <a:rPr lang="ru-RU" sz="36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3600" i="1">
                        <a:latin typeface="Cambria Math"/>
                      </a:rPr>
                      <m:t>𝑃</m:t>
                    </m:r>
                  </m:oMath>
                </a14:m>
                <a:endParaRPr lang="ru-RU" sz="36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𝜕</m:t>
                        </m:r>
                        <m:r>
                          <a:rPr lang="en-US" sz="3600" i="1">
                            <a:latin typeface="Cambria Math"/>
                          </a:rPr>
                          <m:t>𝐻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</a:rPr>
                          <m:t>𝜕</m:t>
                        </m:r>
                        <m:r>
                          <a:rPr lang="ru-RU" sz="3600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ru-RU" sz="3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3600" i="1">
                        <a:latin typeface="Cambria Math"/>
                      </a:rPr>
                      <m:t>𝑃</m:t>
                    </m:r>
                    <m:r>
                      <a:rPr lang="ru-RU" sz="36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ru-RU" sz="3600" i="1">
                        <a:latin typeface="Cambria Math"/>
                      </a:rPr>
                      <m:t>𝐻</m:t>
                    </m:r>
                    <m:r>
                      <a:rPr lang="ru-RU" sz="36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𝐻</m:t>
                        </m:r>
                      </m:sub>
                    </m:sSub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3600" i="1">
                            <a:latin typeface="Cambria Math"/>
                          </a:rPr>
                          <m:t>𝐻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𝜕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𝜕</m:t>
                        </m:r>
                        <m:r>
                          <a:rPr lang="en-US" sz="3600" i="1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ru-RU" sz="3600" i="1">
                            <a:latin typeface="Cambria Math"/>
                          </a:rPr>
                          <m:t>𝜕</m:t>
                        </m:r>
                        <m:r>
                          <a:rPr lang="ru-RU" sz="3600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ru-RU" sz="3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/>
                          </a:rPr>
                          <m:t>Ф−</m:t>
                        </m:r>
                        <m:r>
                          <a:rPr lang="ru-RU" sz="36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3600" i="1">
                        <a:latin typeface="Cambria Math"/>
                      </a:rPr>
                      <m:t>𝐶</m:t>
                    </m:r>
                    <m:r>
                      <a:rPr lang="ru-RU" sz="36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𝐶</m:t>
                        </m:r>
                      </m:sub>
                    </m:sSub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3600" i="1">
                            <a:latin typeface="Cambria Math"/>
                          </a:rPr>
                          <m:t>𝐶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3600" i="1">
                        <a:latin typeface="Cambria Math"/>
                      </a:rPr>
                      <m:t>+ </m:t>
                    </m:r>
                    <m:r>
                      <a:rPr lang="ru-RU" sz="3600" i="1">
                        <a:latin typeface="Cambria Math"/>
                      </a:rPr>
                      <m:t>𝛾</m:t>
                    </m:r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latin typeface="Cambria Math"/>
                              </a:rPr>
                              <m:t>𝜕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ru-RU" sz="3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3600" i="1">
                            <a:latin typeface="Cambria Math"/>
                          </a:rPr>
                          <m:t>𝐶</m:t>
                        </m:r>
                        <m:f>
                          <m:f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3600" i="1">
                                <a:latin typeface="Cambria Math"/>
                              </a:rPr>
                              <m:t>𝜕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𝐻</m:t>
                            </m:r>
                          </m:num>
                          <m:den>
                            <m:r>
                              <a:rPr lang="ru-RU" sz="3600" i="1">
                                <a:latin typeface="Cambria Math"/>
                              </a:rPr>
                              <m:t>𝜕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endParaRPr lang="ru-RU" sz="360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5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3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Гомогенное стационарное состояние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Ф</m:t>
                        </m:r>
                      </m:num>
                      <m:den>
                        <m:sSub>
                          <m:sSub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ru-RU" sz="3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ru-RU" sz="3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Ф</m:t>
                        </m:r>
                      </m:num>
                      <m:den>
                        <m:sSub>
                          <m:sSub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ru-RU" sz="3600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endParaRPr lang="ru-RU" sz="3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/>
                          </a:rPr>
                          <m:t>Ф</m:t>
                        </m:r>
                      </m:num>
                      <m:den>
                        <m:sSub>
                          <m:sSub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ru-RU" sz="3600" dirty="0"/>
              </a:p>
              <a:p>
                <a:endParaRPr lang="ru-RU" sz="3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7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47342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effectLst/>
                        <a:latin typeface="Cambria Math"/>
                      </a:rPr>
                      <m:t>𝑅</m:t>
                    </m:r>
                  </m:oMath>
                </a14:m>
                <a:r>
                  <a:rPr lang="en-US" i="1" dirty="0">
                    <a:effectLst/>
                  </a:rPr>
                  <a:t>e</a:t>
                </a:r>
                <a:r>
                  <a:rPr lang="ru-RU" i="1" dirty="0">
                    <a:effectLst/>
                  </a:rPr>
                  <a:t>(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</a:rPr>
                      <m:t>𝜔</m:t>
                    </m:r>
                    <m:r>
                      <a:rPr lang="ru-RU" i="1">
                        <a:effectLst/>
                        <a:latin typeface="Cambria Math"/>
                      </a:rPr>
                      <m:t>)≥0</m:t>
                    </m:r>
                  </m:oMath>
                </a14:m>
                <a:endParaRPr lang="ru-RU" dirty="0">
                  <a:effectLst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47342"/>
                <a:ext cx="8229600" cy="1143000"/>
              </a:xfrm>
              <a:blipFill rotWithShape="1">
                <a:blip r:embed="rId2"/>
                <a:stretch>
                  <a:fillRect b="-37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eqArr>
                          <m:eqArr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3600" i="1">
                                <a:latin typeface="Cambria Math"/>
                              </a:rPr>
                              <m:t>𝛾</m:t>
                            </m:r>
                            <m:d>
                              <m:dPr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3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3600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ru-RU" sz="3600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3600" i="1">
                                <a:latin typeface="Cambria Math"/>
                              </a:rPr>
                              <m:t>=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𝛾</m:t>
                            </m:r>
                          </m:e>
                        </m:eqAr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ru-RU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ru-RU" sz="36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ru-RU" sz="3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36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ru-RU" sz="36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3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3600" i="1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latin typeface="Cambria Math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e>
                                </m:rad>
                                <m:r>
                                  <a:rPr lang="ru-RU" sz="3600" i="1">
                                    <a:latin typeface="Cambria Math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36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ru-RU" sz="3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36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ru-RU" sz="36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sz="3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3600" i="1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3600" i="1">
                            <a:latin typeface="Cambria Math"/>
                          </a:rPr>
                          <m:t>Ф</m:t>
                        </m:r>
                      </m:den>
                    </m:f>
                  </m:oMath>
                </a14:m>
                <a:endParaRPr lang="ru-RU" sz="36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ru-RU" sz="3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3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3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3600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ru-RU" sz="36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3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3600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ru-RU" sz="36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ru-RU" sz="3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36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3600" i="1">
                                        <a:latin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3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36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3600" i="1">
                                        <a:latin typeface="Cambria Math"/>
                                      </a:rPr>
                                      <m:t>𝐻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3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36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endParaRPr lang="ru-RU" sz="3600" dirty="0" smtClean="0"/>
              </a:p>
              <a:p>
                <a14:m>
                  <m:oMath xmlns:m="http://schemas.openxmlformats.org/officeDocument/2006/math">
                    <m:r>
                      <a:rPr lang="ru-RU" sz="3600" i="1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ru-RU" sz="3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6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ru-RU" sz="36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ru-RU" sz="3600" i="1">
                        <a:latin typeface="Cambria Math"/>
                      </a:rPr>
                      <m:t>=0</m:t>
                    </m:r>
                  </m:oMath>
                </a14:m>
                <a:endParaRPr lang="ru-RU" sz="36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3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Экспериментальные данные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(</a:t>
            </a:r>
            <a:r>
              <a:rPr lang="en-US" dirty="0" err="1">
                <a:effectLst/>
              </a:rPr>
              <a:t>Macrotermes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subhyalinus</a:t>
            </a:r>
            <a:r>
              <a:rPr lang="ru-RU" dirty="0" smtClean="0">
                <a:effectLst/>
              </a:rPr>
              <a:t>)</a:t>
            </a:r>
            <a:endParaRPr lang="ru-RU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1</m:t>
                        </m:r>
                        <m:r>
                          <a:rPr lang="ru-RU" sz="3600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sz="3600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36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3600" dirty="0" smtClean="0"/>
                  <a:t> = 0</a:t>
                </a:r>
                <a:r>
                  <a:rPr lang="en-US" sz="3600" dirty="0" smtClean="0"/>
                  <a:t>.8888</a:t>
                </a:r>
                <a:endParaRPr lang="ru-RU" sz="36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С</m:t>
                        </m:r>
                      </m:sub>
                    </m:sSub>
                  </m:oMath>
                </a14:m>
                <a:r>
                  <a:rPr lang="ru-RU" sz="3600" dirty="0" smtClean="0"/>
                  <a:t> = 0.01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ru-RU" sz="3600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ru-RU" sz="3600" dirty="0" smtClean="0"/>
                  <a:t> = 0.000625 </a:t>
                </a:r>
                <a:endParaRPr lang="en-US" sz="3600" dirty="0" smtClean="0"/>
              </a:p>
              <a:p>
                <a14:m>
                  <m:oMath xmlns:m="http://schemas.openxmlformats.org/officeDocument/2006/math">
                    <m:r>
                      <a:rPr lang="ru-RU" sz="36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3600" dirty="0" smtClean="0"/>
                  <a:t> = 0.004629</a:t>
                </a:r>
              </a:p>
              <a:p>
                <a:r>
                  <a:rPr lang="ru-RU" sz="3600" dirty="0" smtClean="0"/>
                  <a:t>Ф = 3</a:t>
                </a:r>
              </a:p>
              <a:p>
                <a:r>
                  <a:rPr lang="ru-RU" sz="3600" dirty="0" smtClean="0"/>
                  <a:t>Начальное значение </a:t>
                </a:r>
                <a:r>
                  <a:rPr lang="en-US" sz="3600" dirty="0" smtClean="0"/>
                  <a:t>P </a:t>
                </a:r>
                <a:r>
                  <a:rPr lang="ru-RU" sz="3600" dirty="0" smtClean="0"/>
                  <a:t>носит случайный характер</a:t>
                </a:r>
                <a:endParaRPr lang="ru-RU" sz="3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56" t="-18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6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473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Пространственное распределение строительного материала</a:t>
            </a:r>
            <a:r>
              <a:rPr lang="en-US" dirty="0" smtClean="0"/>
              <a:t>: 1D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 smtClean="0"/>
              <a:t>P(r)</a:t>
            </a:r>
            <a:endParaRPr lang="ru-RU" sz="36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 smtClean="0"/>
              <a:t>P(</a:t>
            </a:r>
            <a:r>
              <a:rPr lang="en-US" sz="3600" dirty="0" err="1" smtClean="0"/>
              <a:t>r;t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8" y="2177481"/>
            <a:ext cx="4316129" cy="362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77480"/>
            <a:ext cx="4349268" cy="398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65816" y="5203080"/>
            <a:ext cx="2692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100392" y="5589240"/>
            <a:ext cx="269287" cy="369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623925" y="5920547"/>
            <a:ext cx="269287" cy="369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1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1569</TotalTime>
  <Words>407</Words>
  <Application>Microsoft Office PowerPoint</Application>
  <PresentationFormat>Экран (4:3)</PresentationFormat>
  <Paragraphs>44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Ясность</vt:lpstr>
      <vt:lpstr>Модель начальных этапов построения термитника</vt:lpstr>
      <vt:lpstr>Введение</vt:lpstr>
      <vt:lpstr>Использованные публикации</vt:lpstr>
      <vt:lpstr>Основные стадии процесса</vt:lpstr>
      <vt:lpstr>Система уравнений</vt:lpstr>
      <vt:lpstr>Гомогенное стационарное состояние</vt:lpstr>
      <vt:lpstr>Re(ω)≥0</vt:lpstr>
      <vt:lpstr>Экспериментальные данные (Macrotermes subhyalinus)</vt:lpstr>
      <vt:lpstr>Пространственное распределение строительного материала: 1D</vt:lpstr>
      <vt:lpstr>Пространственное распределение строительного материала: 2D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2014-04-20T17:28:57Z</dcterms:created>
  <dcterms:modified xsi:type="dcterms:W3CDTF">2014-04-22T06:35:06Z</dcterms:modified>
</cp:coreProperties>
</file>