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58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00"/>
    <a:srgbClr val="004200"/>
    <a:srgbClr val="005C00"/>
    <a:srgbClr val="006800"/>
    <a:srgbClr val="161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D65D4-1622-4A96-AFC0-D863C1BC1701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F4419-F4FA-4D2A-BCB8-43C22D418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36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70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4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3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1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10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35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90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26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53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3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55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08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atfish.lv/test/chlorella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324" y="1058000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3300"/>
                </a:solidFill>
              </a:rPr>
              <a:t>Математическое моделирование культивируемой популяции одноклеточной водоросли </a:t>
            </a:r>
            <a:r>
              <a:rPr lang="en-US" dirty="0" smtClean="0">
                <a:solidFill>
                  <a:srgbClr val="003300"/>
                </a:solidFill>
              </a:rPr>
              <a:t/>
            </a:r>
            <a:br>
              <a:rPr lang="en-US" dirty="0" smtClean="0">
                <a:solidFill>
                  <a:srgbClr val="003300"/>
                </a:solidFill>
              </a:rPr>
            </a:br>
            <a:r>
              <a:rPr lang="en-US" dirty="0" err="1" smtClean="0">
                <a:solidFill>
                  <a:srgbClr val="003300"/>
                </a:solidFill>
              </a:rPr>
              <a:t>Clorella</a:t>
            </a:r>
            <a:r>
              <a:rPr lang="en-US" dirty="0" smtClean="0">
                <a:solidFill>
                  <a:srgbClr val="003300"/>
                </a:solidFill>
              </a:rPr>
              <a:t> vulgaris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805264"/>
            <a:ext cx="6400800" cy="6976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3300"/>
                </a:solidFill>
              </a:rPr>
              <a:t>МГУ 2014</a:t>
            </a:r>
            <a:endParaRPr lang="ru-RU" sz="2000" dirty="0">
              <a:solidFill>
                <a:srgbClr val="00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9524" y="4498699"/>
            <a:ext cx="4356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solidFill>
                  <a:srgbClr val="002A00"/>
                </a:solidFill>
              </a:rPr>
              <a:t>Подготовила </a:t>
            </a:r>
            <a:r>
              <a:rPr lang="ru-RU" sz="2100" dirty="0" err="1" smtClean="0">
                <a:solidFill>
                  <a:srgbClr val="002A00"/>
                </a:solidFill>
              </a:rPr>
              <a:t>Бухтоярова</a:t>
            </a:r>
            <a:r>
              <a:rPr lang="ru-RU" sz="2100" dirty="0" smtClean="0">
                <a:solidFill>
                  <a:srgbClr val="002A00"/>
                </a:solidFill>
              </a:rPr>
              <a:t> Наталья </a:t>
            </a:r>
          </a:p>
          <a:p>
            <a:r>
              <a:rPr lang="ru-RU" sz="2100" dirty="0" smtClean="0">
                <a:solidFill>
                  <a:srgbClr val="002A00"/>
                </a:solidFill>
              </a:rPr>
              <a:t>Кафедра микологии и альгологии</a:t>
            </a:r>
            <a:endParaRPr lang="ru-RU" sz="2100" dirty="0">
              <a:solidFill>
                <a:srgbClr val="002A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71712"/>
            <a:ext cx="790575" cy="7715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1961">
            <a:off x="7821613" y="1878849"/>
            <a:ext cx="561975" cy="5905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39688"/>
            <a:ext cx="561975" cy="6191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464" y="3551679"/>
            <a:ext cx="514350" cy="4762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5536" y="5949280"/>
            <a:ext cx="5334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" y="44624"/>
            <a:ext cx="6408713" cy="36195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0" y="3228975"/>
            <a:ext cx="5810250" cy="3629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98090" y="3563724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http://catfish.lv/test/chlorella.htm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779912" y="3501008"/>
            <a:ext cx="5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Поглощение (выделение) углекислого газа системой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9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4200"/>
                </a:solidFill>
              </a:rPr>
              <a:t>Спасибо за внимание!</a:t>
            </a:r>
            <a:endParaRPr lang="ru-RU" dirty="0">
              <a:solidFill>
                <a:srgbClr val="0042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         </a:t>
            </a:r>
            <a:r>
              <a:rPr lang="ru-RU" sz="3300" dirty="0" smtClean="0"/>
              <a:t>  </a:t>
            </a:r>
            <a:r>
              <a:rPr lang="ru-RU" sz="3300" dirty="0" smtClean="0">
                <a:solidFill>
                  <a:srgbClr val="004200"/>
                </a:solidFill>
              </a:rPr>
              <a:t>Список литературы:</a:t>
            </a:r>
          </a:p>
          <a:p>
            <a:r>
              <a:rPr lang="ru-RU" dirty="0" smtClean="0">
                <a:solidFill>
                  <a:srgbClr val="004200"/>
                </a:solidFill>
              </a:rPr>
              <a:t>Сайт фирмы «Аква Агро» </a:t>
            </a:r>
            <a:r>
              <a:rPr lang="en-US" dirty="0">
                <a:solidFill>
                  <a:srgbClr val="00420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004200"/>
                </a:solidFill>
                <a:hlinkClick r:id="rId2"/>
              </a:rPr>
              <a:t>catfish.lv/test/chlorella.htm</a:t>
            </a:r>
            <a:r>
              <a:rPr lang="ru-RU" dirty="0" smtClean="0">
                <a:solidFill>
                  <a:srgbClr val="004200"/>
                </a:solidFill>
              </a:rPr>
              <a:t>,</a:t>
            </a:r>
          </a:p>
          <a:p>
            <a:r>
              <a:rPr lang="ru-RU" dirty="0" smtClean="0">
                <a:solidFill>
                  <a:srgbClr val="004200"/>
                </a:solidFill>
              </a:rPr>
              <a:t>Г. Ю. Ризниченко Лекции по математическим моделям в биологии –Изд. 2-е, </a:t>
            </a:r>
            <a:r>
              <a:rPr lang="ru-RU" dirty="0" err="1" smtClean="0">
                <a:solidFill>
                  <a:srgbClr val="004200"/>
                </a:solidFill>
              </a:rPr>
              <a:t>испр</a:t>
            </a:r>
            <a:r>
              <a:rPr lang="ru-RU" dirty="0" smtClean="0">
                <a:solidFill>
                  <a:srgbClr val="004200"/>
                </a:solidFill>
              </a:rPr>
              <a:t>. и доп. –М.-Ижевск: НИЦ «Регулярная и хаотическая динамика», 2011. – 560 с.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4200"/>
                </a:solidFill>
              </a:rPr>
              <a:t> </a:t>
            </a:r>
            <a:endParaRPr lang="ru-RU" dirty="0" smtClean="0">
              <a:solidFill>
                <a:srgbClr val="004200"/>
              </a:solidFill>
            </a:endParaRP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014" y="1549616"/>
            <a:ext cx="790575" cy="771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24" y="1353896"/>
            <a:ext cx="533400" cy="5905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58515"/>
            <a:ext cx="5619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260648"/>
            <a:ext cx="5076056" cy="597666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004200"/>
                </a:solidFill>
              </a:rPr>
              <a:t>         </a:t>
            </a:r>
            <a:br>
              <a:rPr lang="ru-RU" sz="3200" dirty="0" smtClean="0">
                <a:solidFill>
                  <a:srgbClr val="004200"/>
                </a:solidFill>
              </a:rPr>
            </a:br>
            <a:r>
              <a:rPr lang="ru-RU" sz="3200" dirty="0" smtClean="0">
                <a:solidFill>
                  <a:srgbClr val="004200"/>
                </a:solidFill>
              </a:rPr>
              <a:t> </a:t>
            </a:r>
            <a:r>
              <a:rPr lang="ru-RU" sz="3200" dirty="0">
                <a:solidFill>
                  <a:srgbClr val="004200"/>
                </a:solidFill>
              </a:rPr>
              <a:t/>
            </a:r>
            <a:br>
              <a:rPr lang="ru-RU" sz="3200" dirty="0">
                <a:solidFill>
                  <a:srgbClr val="004200"/>
                </a:solidFill>
              </a:rPr>
            </a:br>
            <a:r>
              <a:rPr lang="ru-RU" sz="3200" smtClean="0">
                <a:solidFill>
                  <a:srgbClr val="004200"/>
                </a:solidFill>
              </a:rPr>
              <a:t/>
            </a:r>
            <a:br>
              <a:rPr lang="ru-RU" sz="3200" smtClean="0">
                <a:solidFill>
                  <a:srgbClr val="004200"/>
                </a:solidFill>
              </a:rPr>
            </a:br>
            <a:r>
              <a:rPr lang="ru-RU" sz="3200" smtClean="0">
                <a:solidFill>
                  <a:srgbClr val="004200"/>
                </a:solidFill>
              </a:rPr>
              <a:t>        Микроводоросли</a:t>
            </a:r>
            <a:r>
              <a:rPr lang="ru-RU" sz="3000" dirty="0" smtClean="0">
                <a:solidFill>
                  <a:srgbClr val="004200"/>
                </a:solidFill>
              </a:rPr>
              <a:t>:</a:t>
            </a:r>
            <a:br>
              <a:rPr lang="ru-RU" sz="3000" dirty="0" smtClean="0">
                <a:solidFill>
                  <a:srgbClr val="004200"/>
                </a:solidFill>
              </a:rPr>
            </a:br>
            <a:r>
              <a:rPr lang="ru-RU" sz="3000" dirty="0" smtClean="0">
                <a:solidFill>
                  <a:srgbClr val="004200"/>
                </a:solidFill>
              </a:rPr>
              <a:t>биоактивная добавка к </a:t>
            </a:r>
            <a:r>
              <a:rPr lang="ru-RU" sz="3000" dirty="0">
                <a:solidFill>
                  <a:srgbClr val="004200"/>
                </a:solidFill>
              </a:rPr>
              <a:t>пище,</a:t>
            </a:r>
            <a:br>
              <a:rPr lang="ru-RU" sz="3000" dirty="0">
                <a:solidFill>
                  <a:srgbClr val="004200"/>
                </a:solidFill>
              </a:rPr>
            </a:br>
            <a:r>
              <a:rPr lang="ru-RU" sz="3000" dirty="0" smtClean="0">
                <a:solidFill>
                  <a:srgbClr val="004200"/>
                </a:solidFill>
              </a:rPr>
              <a:t>источник белков (до72</a:t>
            </a:r>
            <a:r>
              <a:rPr lang="ru-RU" sz="3000" dirty="0">
                <a:solidFill>
                  <a:srgbClr val="004200"/>
                </a:solidFill>
              </a:rPr>
              <a:t>%) </a:t>
            </a:r>
            <a:r>
              <a:rPr lang="ru-RU" sz="3000" dirty="0" smtClean="0">
                <a:solidFill>
                  <a:srgbClr val="004200"/>
                </a:solidFill>
              </a:rPr>
              <a:t/>
            </a:r>
            <a:br>
              <a:rPr lang="ru-RU" sz="3000" dirty="0" smtClean="0">
                <a:solidFill>
                  <a:srgbClr val="004200"/>
                </a:solidFill>
              </a:rPr>
            </a:br>
            <a:r>
              <a:rPr lang="ru-RU" sz="3000" dirty="0" smtClean="0">
                <a:solidFill>
                  <a:srgbClr val="004200"/>
                </a:solidFill>
              </a:rPr>
              <a:t> </a:t>
            </a:r>
            <a:r>
              <a:rPr lang="el-GR" sz="3000" dirty="0">
                <a:solidFill>
                  <a:srgbClr val="004200"/>
                </a:solidFill>
              </a:rPr>
              <a:t>β-</a:t>
            </a:r>
            <a:r>
              <a:rPr lang="ru-RU" sz="3000" dirty="0" smtClean="0">
                <a:solidFill>
                  <a:srgbClr val="004200"/>
                </a:solidFill>
              </a:rPr>
              <a:t>каротина, витаминов гр. В и микроэлементов</a:t>
            </a:r>
            <a:br>
              <a:rPr lang="ru-RU" sz="3000" dirty="0" smtClean="0">
                <a:solidFill>
                  <a:srgbClr val="004200"/>
                </a:solidFill>
              </a:rPr>
            </a:br>
            <a:r>
              <a:rPr lang="ru-RU" sz="3000" dirty="0" smtClean="0">
                <a:solidFill>
                  <a:srgbClr val="004200"/>
                </a:solidFill>
              </a:rPr>
              <a:t/>
            </a:r>
            <a:br>
              <a:rPr lang="ru-RU" sz="3000" dirty="0" smtClean="0">
                <a:solidFill>
                  <a:srgbClr val="004200"/>
                </a:solidFill>
              </a:rPr>
            </a:br>
            <a:r>
              <a:rPr lang="ru-RU" sz="3000" dirty="0" smtClean="0">
                <a:solidFill>
                  <a:srgbClr val="004200"/>
                </a:solidFill>
              </a:rPr>
              <a:t/>
            </a:r>
            <a:br>
              <a:rPr lang="ru-RU" sz="3000" dirty="0" smtClean="0">
                <a:solidFill>
                  <a:srgbClr val="004200"/>
                </a:solidFill>
              </a:rPr>
            </a:br>
            <a:r>
              <a:rPr lang="ru-RU" sz="3000" dirty="0" smtClean="0">
                <a:solidFill>
                  <a:srgbClr val="004200"/>
                </a:solidFill>
              </a:rPr>
              <a:t/>
            </a:r>
            <a:br>
              <a:rPr lang="ru-RU" sz="3000" dirty="0" smtClean="0">
                <a:solidFill>
                  <a:srgbClr val="004200"/>
                </a:solidFill>
              </a:rPr>
            </a:br>
            <a:endParaRPr lang="ru-RU" sz="3000" dirty="0">
              <a:solidFill>
                <a:srgbClr val="0042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3664502" cy="4886003"/>
          </a:xfrm>
        </p:spPr>
      </p:pic>
      <p:sp>
        <p:nvSpPr>
          <p:cNvPr id="5" name="TextBox 4"/>
          <p:cNvSpPr txBox="1"/>
          <p:nvPr/>
        </p:nvSpPr>
        <p:spPr>
          <a:xfrm>
            <a:off x="512980" y="550392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A00"/>
                </a:solidFill>
              </a:rPr>
              <a:t>Лабораторный </a:t>
            </a:r>
            <a:r>
              <a:rPr lang="ru-RU" dirty="0" smtClean="0">
                <a:solidFill>
                  <a:srgbClr val="002A00"/>
                </a:solidFill>
              </a:rPr>
              <a:t> </a:t>
            </a:r>
            <a:r>
              <a:rPr lang="ru-RU" dirty="0" err="1">
                <a:solidFill>
                  <a:srgbClr val="002A00"/>
                </a:solidFill>
              </a:rPr>
              <a:t>фотореактор</a:t>
            </a:r>
            <a:r>
              <a:rPr lang="ru-RU" dirty="0">
                <a:solidFill>
                  <a:srgbClr val="002A00"/>
                </a:solidFill>
              </a:rPr>
              <a:t> для выращивания </a:t>
            </a:r>
            <a:r>
              <a:rPr lang="ru-RU" dirty="0" smtClean="0">
                <a:solidFill>
                  <a:srgbClr val="002A00"/>
                </a:solidFill>
              </a:rPr>
              <a:t>хлореллы</a:t>
            </a:r>
          </a:p>
          <a:p>
            <a:r>
              <a:rPr lang="en-US" dirty="0" smtClean="0">
                <a:solidFill>
                  <a:srgbClr val="002A00"/>
                </a:solidFill>
              </a:rPr>
              <a:t>http</a:t>
            </a:r>
            <a:r>
              <a:rPr lang="en-US" dirty="0">
                <a:solidFill>
                  <a:srgbClr val="002A00"/>
                </a:solidFill>
              </a:rPr>
              <a:t>://catfish.lv/test/algae.htm</a:t>
            </a:r>
            <a:endParaRPr lang="ru-RU" dirty="0">
              <a:solidFill>
                <a:srgbClr val="002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0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157192"/>
            <a:ext cx="7848872" cy="1512168"/>
          </a:xfrm>
        </p:spPr>
        <p:txBody>
          <a:bodyPr>
            <a:normAutofit fontScale="90000"/>
          </a:bodyPr>
          <a:lstStyle/>
          <a:p>
            <a:r>
              <a:rPr lang="ru-RU" sz="2600" dirty="0">
                <a:solidFill>
                  <a:srgbClr val="161415"/>
                </a:solidFill>
              </a:rPr>
              <a:t>Схема использования </a:t>
            </a:r>
            <a:r>
              <a:rPr lang="ru-RU" sz="2600" dirty="0" err="1">
                <a:solidFill>
                  <a:srgbClr val="161415"/>
                </a:solidFill>
              </a:rPr>
              <a:t>фотореактора</a:t>
            </a:r>
            <a:r>
              <a:rPr lang="ru-RU" sz="2600" dirty="0">
                <a:solidFill>
                  <a:srgbClr val="161415"/>
                </a:solidFill>
              </a:rPr>
              <a:t> с  </a:t>
            </a:r>
            <a:r>
              <a:rPr lang="ru-RU" sz="2600" dirty="0" err="1">
                <a:solidFill>
                  <a:srgbClr val="161415"/>
                </a:solidFill>
              </a:rPr>
              <a:t>Chlorella</a:t>
            </a:r>
            <a:r>
              <a:rPr lang="ru-RU" sz="2600" dirty="0">
                <a:solidFill>
                  <a:srgbClr val="161415"/>
                </a:solidFill>
              </a:rPr>
              <a:t> </a:t>
            </a:r>
            <a:r>
              <a:rPr lang="ru-RU" sz="2600" dirty="0" err="1">
                <a:solidFill>
                  <a:srgbClr val="161415"/>
                </a:solidFill>
              </a:rPr>
              <a:t>vulgaris</a:t>
            </a:r>
            <a:r>
              <a:rPr lang="ru-RU" sz="2600" dirty="0">
                <a:solidFill>
                  <a:srgbClr val="161415"/>
                </a:solidFill>
              </a:rPr>
              <a:t>  при выращивании осетровых, разработанная внедрённая фирмой «Аква Агро» под руководством </a:t>
            </a:r>
            <a:r>
              <a:rPr lang="ru-RU" sz="2600" dirty="0" err="1">
                <a:solidFill>
                  <a:srgbClr val="161415"/>
                </a:solidFill>
              </a:rPr>
              <a:t>Безбородько</a:t>
            </a:r>
            <a:r>
              <a:rPr lang="ru-RU" sz="2600" dirty="0">
                <a:solidFill>
                  <a:srgbClr val="161415"/>
                </a:solidFill>
              </a:rPr>
              <a:t> В.В</a:t>
            </a:r>
            <a:r>
              <a:rPr lang="ru-RU" sz="2600" dirty="0" smtClean="0">
                <a:solidFill>
                  <a:srgbClr val="161415"/>
                </a:solidFill>
              </a:rPr>
              <a:t>.</a:t>
            </a:r>
            <a:br>
              <a:rPr lang="ru-RU" sz="2600" dirty="0" smtClean="0">
                <a:solidFill>
                  <a:srgbClr val="161415"/>
                </a:solidFill>
              </a:rPr>
            </a:br>
            <a:r>
              <a:rPr lang="en-US" sz="2600" dirty="0" smtClean="0">
                <a:solidFill>
                  <a:srgbClr val="161415"/>
                </a:solidFill>
              </a:rPr>
              <a:t>http</a:t>
            </a:r>
            <a:r>
              <a:rPr lang="en-US" sz="2600" dirty="0">
                <a:solidFill>
                  <a:srgbClr val="161415"/>
                </a:solidFill>
              </a:rPr>
              <a:t>://</a:t>
            </a:r>
            <a:r>
              <a:rPr lang="en-US" sz="2600" dirty="0" smtClean="0">
                <a:solidFill>
                  <a:srgbClr val="161415"/>
                </a:solidFill>
              </a:rPr>
              <a:t>catfish.lv/test/algae.htm</a:t>
            </a:r>
            <a:r>
              <a:rPr lang="ru-RU" sz="2600" dirty="0" smtClean="0">
                <a:solidFill>
                  <a:srgbClr val="161415"/>
                </a:solidFill>
              </a:rPr>
              <a:t/>
            </a:r>
            <a:br>
              <a:rPr lang="ru-RU" sz="2600" dirty="0" smtClean="0">
                <a:solidFill>
                  <a:srgbClr val="161415"/>
                </a:solidFill>
              </a:rPr>
            </a:br>
            <a:endParaRPr lang="ru-RU" sz="2600" dirty="0">
              <a:solidFill>
                <a:srgbClr val="161415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7955523" cy="4824536"/>
          </a:xfrm>
        </p:spPr>
      </p:pic>
    </p:spTree>
    <p:extLst>
      <p:ext uri="{BB962C8B-B14F-4D97-AF65-F5344CB8AC3E}">
        <p14:creationId xmlns:p14="http://schemas.microsoft.com/office/powerpoint/2010/main" val="17883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980728"/>
            <a:ext cx="4405582" cy="3007949"/>
          </a:xfrm>
          <a:prstGeom prst="rect">
            <a:avLst/>
          </a:prstGeom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– </a:t>
            </a:r>
            <a:r>
              <a:rPr lang="ru-RU" dirty="0" smtClean="0"/>
              <a:t>группа клеток, на первой стадии развития 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/>
              <a:t>– </a:t>
            </a:r>
            <a:r>
              <a:rPr lang="ru-RU" dirty="0"/>
              <a:t>группа клеток, на </a:t>
            </a:r>
            <a:r>
              <a:rPr lang="ru-RU" dirty="0" smtClean="0"/>
              <a:t>второй </a:t>
            </a:r>
            <a:r>
              <a:rPr lang="ru-RU" dirty="0"/>
              <a:t>стадии развития 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/>
              <a:t>– </a:t>
            </a:r>
            <a:r>
              <a:rPr lang="ru-RU" dirty="0"/>
              <a:t>группа клеток, на </a:t>
            </a:r>
            <a:r>
              <a:rPr lang="ru-RU" dirty="0" smtClean="0"/>
              <a:t>третьей </a:t>
            </a:r>
            <a:r>
              <a:rPr lang="ru-RU" dirty="0"/>
              <a:t>стадии развития 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r>
              <a:rPr lang="en-US" dirty="0"/>
              <a:t>– </a:t>
            </a:r>
            <a:r>
              <a:rPr lang="ru-RU" dirty="0"/>
              <a:t>группа клеток, на </a:t>
            </a:r>
            <a:r>
              <a:rPr lang="ru-RU" dirty="0" smtClean="0"/>
              <a:t>четвёртой </a:t>
            </a:r>
            <a:r>
              <a:rPr lang="ru-RU" dirty="0"/>
              <a:t>стадии развития </a:t>
            </a:r>
            <a:endParaRPr lang="en-US" baseline="-25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1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4368" y="1124744"/>
            <a:ext cx="862629" cy="49492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160" b="1" dirty="0" smtClean="0"/>
              <a:t>z</a:t>
            </a:r>
            <a:r>
              <a:rPr lang="en-US" sz="3160" baseline="-25000" dirty="0" smtClean="0"/>
              <a:t>24</a:t>
            </a:r>
            <a:endParaRPr lang="ru-RU" sz="316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712967" cy="2592288"/>
          </a:xfrm>
        </p:spPr>
      </p:pic>
      <p:sp>
        <p:nvSpPr>
          <p:cNvPr id="6" name="TextBox 5"/>
          <p:cNvSpPr txBox="1"/>
          <p:nvPr/>
        </p:nvSpPr>
        <p:spPr>
          <a:xfrm>
            <a:off x="395536" y="2996952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b11 - относительное количество клеток первой группы </a:t>
            </a:r>
          </a:p>
          <a:p>
            <a:r>
              <a:rPr lang="ru-RU" dirty="0" smtClean="0"/>
              <a:t>с замедленным темпом развития,</a:t>
            </a:r>
          </a:p>
          <a:p>
            <a:r>
              <a:rPr lang="ru-RU" dirty="0" smtClean="0"/>
              <a:t> b21 - относительное количество клеток первой группы </a:t>
            </a:r>
          </a:p>
          <a:p>
            <a:r>
              <a:rPr lang="ru-RU" dirty="0" smtClean="0"/>
              <a:t>с нормальным темпом развития,</a:t>
            </a:r>
          </a:p>
          <a:p>
            <a:r>
              <a:rPr lang="ru-RU" dirty="0" smtClean="0"/>
              <a:t> b31 - относительное количество клеток первой группы </a:t>
            </a:r>
          </a:p>
          <a:p>
            <a:r>
              <a:rPr lang="ru-RU" dirty="0" smtClean="0"/>
              <a:t>с ускоренным темпом развития,</a:t>
            </a:r>
          </a:p>
          <a:p>
            <a:r>
              <a:rPr lang="ru-RU" dirty="0" smtClean="0"/>
              <a:t> Аналогичный смысл имеют коэффициенты b22, b32, b42 для второй, b33, b43 и b13 для третьей и b44, b14 и b24 для четвертой групп клеток. </a:t>
            </a:r>
          </a:p>
          <a:p>
            <a:endParaRPr lang="ru-RU" dirty="0"/>
          </a:p>
          <a:p>
            <a:r>
              <a:rPr lang="ru-RU" dirty="0" smtClean="0"/>
              <a:t>Z13  - </a:t>
            </a:r>
            <a:r>
              <a:rPr lang="ru-RU" dirty="0"/>
              <a:t>среднее число автоспор в одной клетке третьей группы </a:t>
            </a:r>
            <a:endParaRPr lang="ru-RU" dirty="0" smtClean="0"/>
          </a:p>
          <a:p>
            <a:r>
              <a:rPr lang="ru-RU" dirty="0" smtClean="0"/>
              <a:t> с ускоренным темпом развития. Аналогичный смысл имеют коэффициенты Z14 и Z24 для клеток четвертой группы с нормальным и ускоренным темпом развития.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125145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362" y="3103302"/>
            <a:ext cx="2367102" cy="15474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32440" y="3103302"/>
            <a:ext cx="432048" cy="15474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36512" y="1414517"/>
            <a:ext cx="84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(1)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9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9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ru-RU" sz="3400" dirty="0" smtClean="0"/>
              <a:t>      х(к+1</a:t>
            </a:r>
            <a:r>
              <a:rPr lang="ru-RU" sz="3400" dirty="0"/>
              <a:t>) = Ах(к),  </a:t>
            </a:r>
            <a:r>
              <a:rPr lang="ru-RU" dirty="0"/>
              <a:t>	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sz="3000" dirty="0"/>
              <a:t>где х(к) и х(к+1) - векторы размерности (4 * 1), характеризующие численность выделенных групп клеток в к-й и (к+1)-й моменты времени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23" y="2498400"/>
            <a:ext cx="3513287" cy="20827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757" y="4476957"/>
            <a:ext cx="5406832" cy="21671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80112" y="4685074"/>
            <a:ext cx="305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3815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en-US" sz="3700" dirty="0" smtClean="0"/>
              <a:t>y(k</a:t>
            </a:r>
            <a:r>
              <a:rPr lang="en-US" sz="3700" dirty="0"/>
              <a:t>) = mx(k</a:t>
            </a:r>
            <a:r>
              <a:rPr lang="en-US" sz="3700" dirty="0" smtClean="0"/>
              <a:t>)</a:t>
            </a:r>
            <a:r>
              <a:rPr lang="ru-RU" sz="3700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ru-RU" dirty="0"/>
              <a:t>х(к) и у(к) - векторы численности выделенных групп клеток в к-й момент времени до и после разбавления культуры, а m - степень </a:t>
            </a:r>
            <a:r>
              <a:rPr lang="ru-RU" dirty="0" smtClean="0"/>
              <a:t>разбавления </a:t>
            </a:r>
            <a:r>
              <a:rPr lang="ru-RU" dirty="0"/>
              <a:t>(скалярная величина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r>
              <a:rPr lang="ru-RU" sz="3400" dirty="0" smtClean="0"/>
              <a:t>        </a:t>
            </a:r>
            <a:r>
              <a:rPr lang="ru-RU" sz="3700" dirty="0" smtClean="0"/>
              <a:t>Р </a:t>
            </a:r>
            <a:r>
              <a:rPr lang="ru-RU" sz="3700" dirty="0"/>
              <a:t>= </a:t>
            </a:r>
            <a:r>
              <a:rPr lang="en-US" sz="3700" dirty="0"/>
              <a:t>B x</a:t>
            </a:r>
            <a:r>
              <a:rPr lang="en-US" sz="3700" dirty="0" smtClean="0"/>
              <a:t>,</a:t>
            </a:r>
            <a:r>
              <a:rPr lang="ru-RU" sz="3700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Оптическая плотность суспензии</a:t>
            </a:r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ru-RU" dirty="0"/>
              <a:t>B - вектор размерности (1 * 4) коэффициентов, характеризующих влияние клеток выделенных групп на оптическую плотность культуры; х - вектор численности групп клеток.</a:t>
            </a:r>
          </a:p>
        </p:txBody>
      </p:sp>
    </p:spTree>
    <p:extLst>
      <p:ext uri="{BB962C8B-B14F-4D97-AF65-F5344CB8AC3E}">
        <p14:creationId xmlns:p14="http://schemas.microsoft.com/office/powerpoint/2010/main" val="126345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46040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dirty="0"/>
              <a:t>где х и у - векторы численности выделенных групп клеток в к-й и (k+1)-й моменты времени до и после разбавления культуры соответственно.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477" y="188640"/>
            <a:ext cx="6229045" cy="2498280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3789040"/>
            <a:ext cx="820891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/>
              <a:t>    Первое </a:t>
            </a:r>
            <a:r>
              <a:rPr lang="ru-RU" sz="2300" dirty="0"/>
              <a:t>уравнение описывает изменение структуры популяции в результате процессов рождения, развития и гибели клеток между двумя разбавлениями (за время </a:t>
            </a:r>
            <a:r>
              <a:rPr lang="ru-RU" sz="2300" dirty="0" err="1"/>
              <a:t>dt</a:t>
            </a:r>
            <a:r>
              <a:rPr lang="ru-RU" sz="2300" dirty="0" smtClean="0"/>
              <a:t>).</a:t>
            </a:r>
          </a:p>
          <a:p>
            <a:r>
              <a:rPr lang="ru-RU" sz="2300" dirty="0" smtClean="0"/>
              <a:t>   Второе </a:t>
            </a:r>
            <a:r>
              <a:rPr lang="ru-RU" sz="2300" dirty="0"/>
              <a:t>уравнение учитывает мгновенное уменьшение численности популяции при разбавлении культуры. </a:t>
            </a:r>
            <a:endParaRPr lang="ru-RU" sz="2300" dirty="0" smtClean="0"/>
          </a:p>
          <a:p>
            <a:r>
              <a:rPr lang="ru-RU" sz="2300" dirty="0" smtClean="0"/>
              <a:t>   Третье </a:t>
            </a:r>
            <a:r>
              <a:rPr lang="ru-RU" sz="2300" dirty="0"/>
              <a:t>уравнение определяет степень разбавления культуры на каждом шаге (в конце интервала </a:t>
            </a:r>
            <a:r>
              <a:rPr lang="ru-RU" sz="2300" dirty="0" err="1"/>
              <a:t>dt</a:t>
            </a:r>
            <a:r>
              <a:rPr lang="ru-RU" sz="23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088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A00"/>
                </a:solidFill>
              </a:rPr>
              <a:t>G(k,k+1)=</a:t>
            </a:r>
            <a:r>
              <a:rPr lang="en-US" dirty="0" err="1">
                <a:solidFill>
                  <a:srgbClr val="002A00"/>
                </a:solidFill>
              </a:rPr>
              <a:t>gx</a:t>
            </a:r>
            <a:r>
              <a:rPr lang="en-US" dirty="0">
                <a:solidFill>
                  <a:srgbClr val="002A00"/>
                </a:solidFill>
              </a:rPr>
              <a:t>(k+1</a:t>
            </a:r>
            <a:r>
              <a:rPr lang="en-US" dirty="0" smtClean="0">
                <a:solidFill>
                  <a:srgbClr val="002A00"/>
                </a:solidFill>
              </a:rPr>
              <a:t>)</a:t>
            </a:r>
            <a:endParaRPr lang="ru-RU" dirty="0">
              <a:solidFill>
                <a:srgbClr val="002A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896" y="1351309"/>
            <a:ext cx="8229600" cy="32298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4400" dirty="0" smtClean="0"/>
              <a:t>   Q(k</a:t>
            </a:r>
            <a:r>
              <a:rPr lang="ru-RU" sz="4400" dirty="0"/>
              <a:t>, к +1)=(1- m(k+1))</a:t>
            </a:r>
            <a:r>
              <a:rPr lang="ru-RU" sz="4400" dirty="0" err="1"/>
              <a:t>Cx</a:t>
            </a:r>
            <a:r>
              <a:rPr lang="ru-RU" sz="4400" dirty="0"/>
              <a:t>(k+1</a:t>
            </a:r>
            <a:r>
              <a:rPr lang="ru-RU" sz="4400" dirty="0" smtClean="0"/>
              <a:t>),</a:t>
            </a:r>
            <a:endParaRPr lang="ru-RU" dirty="0"/>
          </a:p>
          <a:p>
            <a:pPr marL="0" indent="0">
              <a:buNone/>
            </a:pPr>
            <a:r>
              <a:rPr lang="ru-RU" sz="3000" dirty="0"/>
              <a:t>где C - вектор размерности (1 * 4), характеризующий массу клеток выделенных групп, </a:t>
            </a:r>
            <a:r>
              <a:rPr lang="ru-RU" sz="3000" dirty="0" smtClean="0"/>
              <a:t> </a:t>
            </a:r>
            <a:r>
              <a:rPr lang="ru-RU" sz="3000" dirty="0"/>
              <a:t>m(k+1) - степень разбавления культуры в (k+1)-й момент времени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293096"/>
            <a:ext cx="4872218" cy="2232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4627002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Z=4</a:t>
            </a:r>
          </a:p>
          <a:p>
            <a:r>
              <a:rPr lang="ru-RU" dirty="0" smtClean="0"/>
              <a:t>Соотношение клеток с замедленным , нормальным и ускоренным темпом развития  соотноситься, как 0,25 : 0,5 : 0,25.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165025"/>
            <a:ext cx="9219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g – вектор, </a:t>
            </a:r>
            <a:r>
              <a:rPr lang="ru-RU" dirty="0"/>
              <a:t>характеризующий </a:t>
            </a:r>
            <a:r>
              <a:rPr lang="ru-RU" dirty="0" err="1" smtClean="0"/>
              <a:t>массообмен</a:t>
            </a:r>
            <a:r>
              <a:rPr lang="ru-RU" dirty="0" smtClean="0"/>
              <a:t> </a:t>
            </a:r>
            <a:r>
              <a:rPr lang="ru-RU" dirty="0"/>
              <a:t>выделенных групп клеток по  </a:t>
            </a:r>
            <a:r>
              <a:rPr lang="ru-RU" dirty="0" smtClean="0"/>
              <a:t>1-му </a:t>
            </a:r>
            <a:r>
              <a:rPr lang="ru-RU" dirty="0"/>
              <a:t>веществу. </a:t>
            </a:r>
          </a:p>
        </p:txBody>
      </p:sp>
    </p:spTree>
    <p:extLst>
      <p:ext uri="{BB962C8B-B14F-4D97-AF65-F5344CB8AC3E}">
        <p14:creationId xmlns:p14="http://schemas.microsoft.com/office/powerpoint/2010/main" val="10887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500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Математическое моделирование культивируемой популяции одноклеточной водоросли  Clorella vulgaris</vt:lpstr>
      <vt:lpstr>                     Микроводоросли: биоактивная добавка к пище, источник белков (до72%)   β-каротина, витаминов гр. В и микроэлементов    </vt:lpstr>
      <vt:lpstr>Схема использования фотореактора с  Chlorella vulgaris  при выращивании осетровых, разработанная внедрённая фирмой «Аква Агро» под руководством Безбородько В.В. http://catfish.lv/test/algae.htm </vt:lpstr>
      <vt:lpstr>Презентация PowerPoint</vt:lpstr>
      <vt:lpstr>z24</vt:lpstr>
      <vt:lpstr>Презентация PowerPoint</vt:lpstr>
      <vt:lpstr>Презентация PowerPoint</vt:lpstr>
      <vt:lpstr>где х и у - векторы численности выделенных групп клеток в к-й и (k+1)-й моменты времени до и после разбавления культуры соответственно.</vt:lpstr>
      <vt:lpstr>G(k,k+1)=gx(k+1)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Математическое моделирование культивируемой популяции одноклеточной водоросли Clorella vulgaris</dc:title>
  <dc:creator>Наташа</dc:creator>
  <cp:lastModifiedBy>User</cp:lastModifiedBy>
  <cp:revision>37</cp:revision>
  <cp:lastPrinted>2014-04-21T18:07:30Z</cp:lastPrinted>
  <dcterms:created xsi:type="dcterms:W3CDTF">2014-04-19T11:57:32Z</dcterms:created>
  <dcterms:modified xsi:type="dcterms:W3CDTF">2014-04-21T21:31:52Z</dcterms:modified>
</cp:coreProperties>
</file>