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0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0C0F52-93FD-4315-A557-AF73EA8DAE68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C01D53-FC26-4EF2-B6E4-36D2FF52B3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491608" cy="936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Регуляция </a:t>
            </a:r>
            <a:r>
              <a:rPr lang="ru-RU" dirty="0" err="1" smtClean="0">
                <a:solidFill>
                  <a:schemeClr val="tx1"/>
                </a:solidFill>
              </a:rPr>
              <a:t>гемопоэза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5661248"/>
            <a:ext cx="8820472" cy="103549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Выполнили студенты 2 курса кафедры Физиологии человека и животных:</a:t>
            </a:r>
          </a:p>
          <a:p>
            <a:pPr algn="l"/>
            <a:r>
              <a:rPr lang="ru-RU" sz="2000" dirty="0" smtClean="0"/>
              <a:t>Абрамов Евгений и Голикова Екатерина</a:t>
            </a:r>
            <a:endParaRPr lang="ru-RU" sz="2000" dirty="0"/>
          </a:p>
        </p:txBody>
      </p:sp>
      <p:pic>
        <p:nvPicPr>
          <p:cNvPr id="8" name="Рисунок 7" descr="1299792382_2600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340768"/>
            <a:ext cx="5434567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57592" cy="99898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Заключение:</a:t>
            </a:r>
            <a:endParaRPr lang="ru-RU" sz="54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552728" cy="52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700" b="1" dirty="0" smtClean="0">
                <a:solidFill>
                  <a:schemeClr val="tx1"/>
                </a:solidFill>
              </a:rPr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" name="Рисунок 9" descr="corbis-42-35760110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6024669" cy="4518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Литература: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Мюррей</a:t>
            </a:r>
            <a:r>
              <a:rPr lang="ru-RU" i="1" dirty="0" smtClean="0"/>
              <a:t> Д.</a:t>
            </a:r>
            <a:r>
              <a:rPr lang="ru-RU" dirty="0" smtClean="0"/>
              <a:t> Математическая биология, том 1. Введение. Изд. РХД-ИКИ, 2009</a:t>
            </a:r>
          </a:p>
          <a:p>
            <a:r>
              <a:rPr lang="ru-RU" sz="2400" i="1" dirty="0" err="1" smtClean="0"/>
              <a:t>Гласс</a:t>
            </a:r>
            <a:r>
              <a:rPr lang="ru-RU" sz="2400" i="1" dirty="0" smtClean="0"/>
              <a:t> Л., </a:t>
            </a:r>
            <a:r>
              <a:rPr lang="ru-RU" sz="2400" i="1" dirty="0" err="1" smtClean="0"/>
              <a:t>Мэки</a:t>
            </a:r>
            <a:r>
              <a:rPr lang="ru-RU" sz="2400" i="1" dirty="0" smtClean="0"/>
              <a:t> М. </a:t>
            </a:r>
            <a:r>
              <a:rPr lang="ru-RU" sz="2400" dirty="0" smtClean="0"/>
              <a:t>От часов к хаосу: Ритмы жизни: Пер. с англ. — М.: Мир, 1991. - 248 с.</a:t>
            </a:r>
          </a:p>
          <a:p>
            <a:r>
              <a:rPr lang="ru-RU" i="1" dirty="0" smtClean="0"/>
              <a:t>Ризниченко Г. Ю.</a:t>
            </a:r>
            <a:r>
              <a:rPr lang="ru-RU" dirty="0" smtClean="0"/>
              <a:t> Лекции по математическим моделям в биологии. Часть 1. – Ижевск: НИЦ «Регулярная и хаотическая динамика», 2002,        232 стр.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19256" cy="7806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Образование клеток крови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800px-Hematopoiesis_simp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124744"/>
            <a:ext cx="8038511" cy="53556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75240" cy="11407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Модель регуляции образования белых клеток крови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500207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39552" y="3212976"/>
            <a:ext cx="79928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c(t) – </a:t>
            </a:r>
            <a:r>
              <a:rPr lang="ru-RU" sz="2400" b="1" dirty="0" smtClean="0"/>
              <a:t>концентрация циркулирующих нейтрофилов(клетки/мм</a:t>
            </a:r>
            <a:r>
              <a:rPr lang="en-US" sz="2400" b="1" dirty="0" smtClean="0"/>
              <a:t>3)</a:t>
            </a:r>
            <a:r>
              <a:rPr lang="ru-RU" sz="2400" b="1" dirty="0" smtClean="0"/>
              <a:t>;</a:t>
            </a:r>
            <a:endParaRPr lang="en-US" sz="2400" b="1" dirty="0" smtClean="0"/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- </a:t>
            </a:r>
            <a:r>
              <a:rPr lang="ru-RU" sz="2400" b="1" dirty="0" smtClean="0">
                <a:cs typeface="Arial" pitchFamily="34" charset="0"/>
              </a:rPr>
              <a:t>скорость случайного распада нейтрофилов(1/день);</a:t>
            </a:r>
            <a:endParaRPr lang="en-US" sz="2400" b="1" dirty="0" smtClean="0">
              <a:cs typeface="Arial" pitchFamily="34" charset="0"/>
            </a:endParaRPr>
          </a:p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400" b="1" dirty="0" smtClean="0">
                <a:cs typeface="Arial" pitchFamily="34" charset="0"/>
              </a:rPr>
              <a:t>приток новых нейтрофилов в кровь;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c(t-T) - </a:t>
            </a:r>
            <a:r>
              <a:rPr lang="ru-RU" sz="2400" b="1" dirty="0" smtClean="0">
                <a:cs typeface="Arial" pitchFamily="34" charset="0"/>
              </a:rPr>
              <a:t>концентрация клеток в потоке в более раннее время;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 - </a:t>
            </a:r>
            <a:r>
              <a:rPr lang="ru-RU" sz="2400" b="1" dirty="0" smtClean="0">
                <a:cs typeface="Arial" pitchFamily="34" charset="0"/>
              </a:rPr>
              <a:t>запаздывание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ndalus" pitchFamily="18" charset="-78"/>
              <a:ea typeface="Cambria Math" pitchFamily="18" charset="0"/>
              <a:cs typeface="Andalus" pitchFamily="18" charset="-7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3048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3048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42875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385712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251520" y="404664"/>
            <a:ext cx="3384376" cy="1440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276872"/>
            <a:ext cx="5887576" cy="41764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1520" y="2060848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λ,</a:t>
            </a:r>
            <a:r>
              <a:rPr lang="ru-RU" sz="2400" dirty="0" smtClean="0"/>
              <a:t> </a:t>
            </a:r>
            <a:r>
              <a:rPr lang="en-US" sz="2400" dirty="0" smtClean="0"/>
              <a:t>a</a:t>
            </a:r>
            <a:r>
              <a:rPr lang="ru-RU" sz="2400" dirty="0" smtClean="0"/>
              <a:t>, </a:t>
            </a:r>
            <a:r>
              <a:rPr lang="en-US" sz="2400" dirty="0" smtClean="0"/>
              <a:t>m</a:t>
            </a:r>
            <a:r>
              <a:rPr lang="ru-RU" sz="2400" dirty="0" smtClean="0"/>
              <a:t>, </a:t>
            </a:r>
            <a:r>
              <a:rPr lang="en-US" sz="2400" dirty="0" smtClean="0"/>
              <a:t>g</a:t>
            </a:r>
            <a:r>
              <a:rPr lang="ru-RU" sz="2400" dirty="0" smtClean="0"/>
              <a:t> и </a:t>
            </a:r>
            <a:r>
              <a:rPr lang="en-US" sz="2400" dirty="0" smtClean="0"/>
              <a:t>T</a:t>
            </a:r>
            <a:r>
              <a:rPr lang="ru-RU" sz="2400" dirty="0" smtClean="0"/>
              <a:t> – положительные константы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19256" cy="4926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Стационарные состояния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124744"/>
            <a:ext cx="1296144" cy="609951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844824"/>
            <a:ext cx="3104348" cy="115212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1920" y="213285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 </a:t>
            </a:r>
            <a:r>
              <a:rPr lang="ru-RU" sz="2400" dirty="0" err="1" smtClean="0"/>
              <a:t>λ</a:t>
            </a:r>
            <a:r>
              <a:rPr lang="ru-RU" sz="2400" dirty="0" smtClean="0"/>
              <a:t> </a:t>
            </a:r>
            <a:r>
              <a:rPr lang="en-US" sz="2400" dirty="0" smtClean="0"/>
              <a:t>&gt;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335699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Когда </a:t>
            </a:r>
            <a:r>
              <a:rPr lang="ru-RU" sz="2800" dirty="0" err="1" smtClean="0"/>
              <a:t>λ </a:t>
            </a:r>
            <a:r>
              <a:rPr lang="ru-RU" sz="2800" dirty="0" smtClean="0"/>
              <a:t>&lt; </a:t>
            </a:r>
            <a:r>
              <a:rPr lang="en-US" sz="2800" dirty="0" smtClean="0"/>
              <a:t>g</a:t>
            </a:r>
            <a:r>
              <a:rPr lang="ru-RU" sz="2800" dirty="0" smtClean="0"/>
              <a:t> и </a:t>
            </a:r>
            <a:r>
              <a:rPr lang="en-US" sz="2800" dirty="0" smtClean="0"/>
              <a:t>x</a:t>
            </a:r>
            <a:r>
              <a:rPr lang="ru-RU" sz="2800" dirty="0" smtClean="0"/>
              <a:t>1=0 – единственное стационарное состояние, оно всегда устойчиво. 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4437112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Когда </a:t>
            </a:r>
            <a:r>
              <a:rPr lang="ru-RU" sz="2800" dirty="0" err="1" smtClean="0"/>
              <a:t>λ </a:t>
            </a:r>
            <a:r>
              <a:rPr lang="ru-RU" sz="2800" dirty="0" smtClean="0"/>
              <a:t>&gt; </a:t>
            </a:r>
            <a:r>
              <a:rPr lang="en-US" sz="2800" dirty="0" smtClean="0"/>
              <a:t>g</a:t>
            </a:r>
            <a:r>
              <a:rPr lang="ru-RU" sz="2800" dirty="0" smtClean="0"/>
              <a:t>, имеются два стационарных состояния, то </a:t>
            </a:r>
            <a:r>
              <a:rPr lang="en-US" sz="2800" dirty="0" smtClean="0"/>
              <a:t>x</a:t>
            </a:r>
            <a:r>
              <a:rPr lang="ru-RU" sz="2800" dirty="0" smtClean="0"/>
              <a:t>=0 – неустойчивое, а второе может быть либо устойчивым, либо неустойчивым в зависимости от параметров </a:t>
            </a:r>
            <a:r>
              <a:rPr lang="en-US" sz="2800" dirty="0" smtClean="0"/>
              <a:t>g</a:t>
            </a:r>
            <a:r>
              <a:rPr lang="ru-RU" sz="2800" dirty="0" smtClean="0"/>
              <a:t>, </a:t>
            </a:r>
            <a:r>
              <a:rPr lang="ru-RU" sz="2800" dirty="0" err="1" smtClean="0"/>
              <a:t>λ,</a:t>
            </a:r>
            <a:r>
              <a:rPr lang="ru-RU" sz="2800" dirty="0" smtClean="0"/>
              <a:t> </a:t>
            </a:r>
            <a:r>
              <a:rPr lang="en-US" sz="2800" dirty="0" smtClean="0"/>
              <a:t>m</a:t>
            </a:r>
            <a:r>
              <a:rPr lang="ru-RU" sz="2800" dirty="0" smtClean="0"/>
              <a:t>, </a:t>
            </a:r>
            <a:r>
              <a:rPr lang="en-US" sz="2800" dirty="0" smtClean="0"/>
              <a:t>T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75240" cy="49266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Численное решение уравнения с величинами параметров: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3200" b="1" dirty="0" smtClean="0">
                <a:latin typeface="+mn-lt"/>
                <a:cs typeface="Arial" pitchFamily="34" charset="0"/>
              </a:rPr>
              <a:t>=0,1</a:t>
            </a:r>
            <a:r>
              <a:rPr lang="ru-RU" sz="3200" b="1" dirty="0" smtClean="0">
                <a:latin typeface="+mn-lt"/>
                <a:cs typeface="Arial" pitchFamily="34" charset="0"/>
              </a:rPr>
              <a:t> (1/день); </a:t>
            </a:r>
            <a:r>
              <a:rPr lang="el-GR" sz="3200" b="1" dirty="0" smtClean="0">
                <a:latin typeface="+mn-lt"/>
                <a:cs typeface="Arial" pitchFamily="34" charset="0"/>
              </a:rPr>
              <a:t>λ</a:t>
            </a:r>
            <a:r>
              <a:rPr lang="ru-RU" sz="3200" b="1" dirty="0" smtClean="0">
                <a:latin typeface="+mn-lt"/>
                <a:cs typeface="Arial" pitchFamily="34" charset="0"/>
              </a:rPr>
              <a:t>=0,2(1/день); </a:t>
            </a:r>
            <a:r>
              <a:rPr lang="en-US" sz="3200" b="1" dirty="0" smtClean="0">
                <a:latin typeface="+mn-lt"/>
                <a:cs typeface="Arial" pitchFamily="34" charset="0"/>
              </a:rPr>
              <a:t>m=</a:t>
            </a:r>
            <a:r>
              <a:rPr lang="ru-RU" sz="3200" b="1" dirty="0" smtClean="0">
                <a:latin typeface="+mn-lt"/>
                <a:cs typeface="Arial" pitchFamily="34" charset="0"/>
              </a:rPr>
              <a:t>10</a:t>
            </a:r>
            <a:endParaRPr lang="ru-RU" sz="3200" b="1" dirty="0"/>
          </a:p>
        </p:txBody>
      </p:sp>
      <p:pic>
        <p:nvPicPr>
          <p:cNvPr id="1843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4999413" cy="427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52120" y="1844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</a:t>
            </a:r>
            <a:r>
              <a:rPr lang="en-US" sz="2400" b="1" dirty="0" smtClean="0"/>
              <a:t>a)</a:t>
            </a:r>
            <a:r>
              <a:rPr lang="ru-RU" sz="2400" b="1" dirty="0" smtClean="0"/>
              <a:t>: </a:t>
            </a:r>
            <a:r>
              <a:rPr lang="en-US" sz="2400" b="1" dirty="0" smtClean="0"/>
              <a:t>T</a:t>
            </a:r>
            <a:r>
              <a:rPr lang="ru-RU" sz="2400" b="1" dirty="0" smtClean="0"/>
              <a:t>=6 дней</a:t>
            </a:r>
            <a:r>
              <a:rPr lang="ru-RU" sz="2400" dirty="0" smtClean="0"/>
              <a:t>; низкоамплитудные колебания с периодом около 20 дней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4149080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</a:t>
            </a:r>
            <a:r>
              <a:rPr lang="en-US" sz="2400" b="1" dirty="0" smtClean="0"/>
              <a:t>b)</a:t>
            </a:r>
            <a:r>
              <a:rPr lang="ru-RU" sz="2400" b="1" dirty="0" smtClean="0"/>
              <a:t>: </a:t>
            </a:r>
            <a:r>
              <a:rPr lang="en-US" sz="2400" b="1" dirty="0" smtClean="0"/>
              <a:t>T=20 </a:t>
            </a:r>
            <a:r>
              <a:rPr lang="ru-RU" sz="2400" b="1" dirty="0" smtClean="0"/>
              <a:t>дней</a:t>
            </a:r>
            <a:r>
              <a:rPr lang="ru-RU" sz="2400" dirty="0" smtClean="0"/>
              <a:t>; апериодическое поведение системы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7592" cy="936104"/>
          </a:xfrm>
        </p:spPr>
        <p:txBody>
          <a:bodyPr/>
          <a:lstStyle/>
          <a:p>
            <a:r>
              <a:rPr lang="ru-RU" dirty="0" smtClean="0"/>
              <a:t>Лейкемия</a:t>
            </a:r>
            <a:endParaRPr lang="ru-RU" dirty="0"/>
          </a:p>
        </p:txBody>
      </p:sp>
      <p:pic>
        <p:nvPicPr>
          <p:cNvPr id="5" name="Рисунок 4" descr="blood-cancer-typ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268760"/>
            <a:ext cx="7142153" cy="5235197"/>
          </a:xfrm>
          <a:prstGeom prst="rect">
            <a:avLst/>
          </a:prstGeom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7056784" cy="537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5616624" cy="64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40152" y="260648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Различные периодические режимы при  </a:t>
            </a:r>
            <a:r>
              <a:rPr lang="en-US" sz="2000" b="1" dirty="0" smtClean="0"/>
              <a:t>a=g=1, </a:t>
            </a:r>
            <a:r>
              <a:rPr lang="el-GR" sz="2000" b="1" dirty="0" smtClean="0"/>
              <a:t>λ</a:t>
            </a:r>
            <a:r>
              <a:rPr lang="en-US" sz="2000" b="1" dirty="0" smtClean="0"/>
              <a:t>=2, T=2, </a:t>
            </a:r>
            <a:r>
              <a:rPr lang="ru-RU" sz="2000" b="1" dirty="0" smtClean="0"/>
              <a:t>диапазон изменений </a:t>
            </a:r>
            <a:r>
              <a:rPr lang="en-US" sz="2000" b="1" dirty="0" smtClean="0"/>
              <a:t>m</a:t>
            </a:r>
            <a:r>
              <a:rPr lang="ru-RU" sz="2000" b="1" dirty="0" smtClean="0"/>
              <a:t> от 7 до 20. 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2204864"/>
            <a:ext cx="2771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виден переход от простого периодического режима (а) к сложному хаотическому поведению (е). При ещё больших </a:t>
            </a:r>
            <a:r>
              <a:rPr lang="en-US" dirty="0" smtClean="0"/>
              <a:t>m</a:t>
            </a:r>
            <a:r>
              <a:rPr lang="ru-RU" dirty="0" smtClean="0"/>
              <a:t> система опять возвращается к регулярному периодическому поведению для того, чтобы перейти к следующему этапу хаотического поведения (</a:t>
            </a:r>
            <a:r>
              <a:rPr lang="en-US" dirty="0" err="1" smtClean="0"/>
              <a:t>i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8640"/>
            <a:ext cx="3312368" cy="298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4430987" cy="280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501008"/>
            <a:ext cx="4073268" cy="293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501008"/>
            <a:ext cx="397886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Двойная стрелка влево/вправо 9"/>
          <p:cNvSpPr/>
          <p:nvPr/>
        </p:nvSpPr>
        <p:spPr>
          <a:xfrm>
            <a:off x="4572000" y="1484784"/>
            <a:ext cx="1080120" cy="57606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355976" y="4509120"/>
            <a:ext cx="648072" cy="43204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rgbClr val="0B5394"/>
      </a:dk1>
      <a:lt1>
        <a:sysClr val="window" lastClr="FFFFFF"/>
      </a:lt1>
      <a:dk2>
        <a:srgbClr val="073763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246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Регуляция гемопоэза</vt:lpstr>
      <vt:lpstr>Образование клеток крови</vt:lpstr>
      <vt:lpstr>Модель регуляции образования белых клеток крови</vt:lpstr>
      <vt:lpstr>Слайд 4</vt:lpstr>
      <vt:lpstr>Стационарные состояния</vt:lpstr>
      <vt:lpstr>Численное решение уравнения с величинами параметров: g=0,1 (1/день); λ=0,2(1/день); m=10</vt:lpstr>
      <vt:lpstr>Лейкемия</vt:lpstr>
      <vt:lpstr>Слайд 8</vt:lpstr>
      <vt:lpstr>Слайд 9</vt:lpstr>
      <vt:lpstr>Заключение:</vt:lpstr>
      <vt:lpstr>Спасибо за внимание! 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Регуляция гемопоэза</dc:title>
  <dc:creator>Aero</dc:creator>
  <cp:lastModifiedBy>Aero</cp:lastModifiedBy>
  <cp:revision>4</cp:revision>
  <dcterms:created xsi:type="dcterms:W3CDTF">2014-04-20T14:32:55Z</dcterms:created>
  <dcterms:modified xsi:type="dcterms:W3CDTF">2014-04-21T17:36:49Z</dcterms:modified>
</cp:coreProperties>
</file>