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71" r:id="rId14"/>
    <p:sldId id="272" r:id="rId15"/>
    <p:sldId id="267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EB26-EC80-47F7-87E0-915435CB45AF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6856E-2116-4D86-829F-31819A060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E3B1CC-C9A6-4F61-87AF-A7C30F2FE415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39FE217-79B0-47BA-8F2D-C389C7275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B1CC-C9A6-4F61-87AF-A7C30F2FE415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E217-79B0-47BA-8F2D-C389C7275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B1CC-C9A6-4F61-87AF-A7C30F2FE415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E217-79B0-47BA-8F2D-C389C7275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E3B1CC-C9A6-4F61-87AF-A7C30F2FE415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39FE217-79B0-47BA-8F2D-C389C72751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E3B1CC-C9A6-4F61-87AF-A7C30F2FE415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39FE217-79B0-47BA-8F2D-C389C7275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B1CC-C9A6-4F61-87AF-A7C30F2FE415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E217-79B0-47BA-8F2D-C389C72751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B1CC-C9A6-4F61-87AF-A7C30F2FE415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E217-79B0-47BA-8F2D-C389C72751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E3B1CC-C9A6-4F61-87AF-A7C30F2FE415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9FE217-79B0-47BA-8F2D-C389C72751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B1CC-C9A6-4F61-87AF-A7C30F2FE415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E217-79B0-47BA-8F2D-C389C7275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E3B1CC-C9A6-4F61-87AF-A7C30F2FE415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39FE217-79B0-47BA-8F2D-C389C72751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E3B1CC-C9A6-4F61-87AF-A7C30F2FE415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9FE217-79B0-47BA-8F2D-C389C72751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E3B1CC-C9A6-4F61-87AF-A7C30F2FE415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39FE217-79B0-47BA-8F2D-C389C72751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lligator_01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214290"/>
            <a:ext cx="6143636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Структурообразование при формировании зубов у </a:t>
            </a:r>
            <a:b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A. </a:t>
            </a:r>
            <a:r>
              <a:rPr lang="en-US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mississippiensis</a:t>
            </a:r>
            <a:endParaRPr lang="ru-RU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4286256"/>
            <a:ext cx="4757758" cy="2286016"/>
          </a:xfrm>
        </p:spPr>
        <p:txBody>
          <a:bodyPr>
            <a:noAutofit/>
          </a:bodyPr>
          <a:lstStyle/>
          <a:p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Выполнили студенты </a:t>
            </a:r>
          </a:p>
          <a:p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2 курса кафедры</a:t>
            </a:r>
          </a:p>
          <a:p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эмбриологии: Золотарева</a:t>
            </a:r>
          </a:p>
          <a:p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Татьяна и </a:t>
            </a:r>
            <a:r>
              <a:rPr lang="ru-RU" sz="24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Конеева</a:t>
            </a:r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Цаган</a:t>
            </a:r>
            <a:endParaRPr lang="ru-RU" sz="2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214058" y="2843212"/>
            <a:ext cx="3786442" cy="322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quarter" idx="1"/>
          </p:nvPr>
        </p:nvSpPr>
        <p:spPr>
          <a:xfrm>
            <a:off x="457200" y="928670"/>
            <a:ext cx="3657600" cy="129941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Качественное решение для с третьего уравнения в системе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786314" y="928670"/>
            <a:ext cx="3657600" cy="129941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Схематическое изображение решения полной системы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714620"/>
            <a:ext cx="3786214" cy="339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826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Представление процесса формирования первого зачатка зуба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087" y="1357299"/>
            <a:ext cx="7440375" cy="533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186766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Представление формирования второго зачатка зуба </a:t>
            </a:r>
            <a:endParaRPr lang="ru-RU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7643866" cy="532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01122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Рассчитанный профиль концентрации субстрата как функция времени и расстояния вдоль челюсти. Положение зубов определяется точкой в челюсти,  в которой субстрат достиг порогового значения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02026"/>
            <a:ext cx="7369688" cy="525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Длина челюсти и появление зачатков зубов в зависимости от времени инкубации в днях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053569" cy="47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285728"/>
            <a:ext cx="7143800" cy="6715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Сравнение экспериментальных и численных данных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1142984"/>
            <a:ext cx="3465513" cy="4976834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Сравнение численных и экспериментальных данных  для последовательности закладки как для верхней, так и для нижней </a:t>
            </a:r>
            <a:r>
              <a:rPr lang="ru-RU" sz="1600" dirty="0" smtClean="0"/>
              <a:t> Верхняя челюсть : (*) обозначает численные данные, сплошная линия:  </a:t>
            </a:r>
          </a:p>
          <a:p>
            <a:endParaRPr lang="ru-RU" sz="1600" dirty="0" smtClean="0"/>
          </a:p>
          <a:p>
            <a:r>
              <a:rPr lang="ru-RU" sz="1600" dirty="0" smtClean="0"/>
              <a:t>Штрихпунктирная линия (._._._._) и (+) обозначают экспериментальные данные:</a:t>
            </a:r>
          </a:p>
          <a:p>
            <a:endParaRPr lang="ru-RU" sz="1600" dirty="0" smtClean="0"/>
          </a:p>
          <a:p>
            <a:r>
              <a:rPr lang="ru-RU" sz="1600" dirty="0" smtClean="0"/>
              <a:t>Нижняя челюсть: я (   обозначает </a:t>
            </a:r>
          </a:p>
          <a:p>
            <a:r>
              <a:rPr lang="ru-RU" sz="1600" dirty="0" smtClean="0"/>
              <a:t>численные данные, пунктирная линия( -----):</a:t>
            </a:r>
          </a:p>
          <a:p>
            <a:r>
              <a:rPr lang="ru-RU" sz="1600" dirty="0" smtClean="0"/>
              <a:t> </a:t>
            </a:r>
          </a:p>
          <a:p>
            <a:r>
              <a:rPr lang="ru-RU" sz="1600" dirty="0" smtClean="0"/>
              <a:t>Линия точек (…….) и (О) обозначают экспериментальные данные: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3571868" y="1000108"/>
            <a:ext cx="5291139" cy="522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214282" y="2571744"/>
            <a:ext cx="3071834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>
            <a:lum contrast="-20000"/>
          </a:blip>
          <a:srcRect/>
          <a:stretch>
            <a:fillRect/>
          </a:stretch>
        </p:blipFill>
        <p:spPr bwMode="auto">
          <a:xfrm>
            <a:off x="214282" y="3643314"/>
            <a:ext cx="321471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>
            <a:lum contrast="-20000"/>
          </a:blip>
          <a:srcRect/>
          <a:stretch>
            <a:fillRect/>
          </a:stretch>
        </p:blipFill>
        <p:spPr bwMode="auto">
          <a:xfrm>
            <a:off x="1785918" y="4071942"/>
            <a:ext cx="24003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 cstate="print">
            <a:lum contrast="-20000"/>
          </a:blip>
          <a:srcRect/>
          <a:stretch>
            <a:fillRect/>
          </a:stretch>
        </p:blipFill>
        <p:spPr bwMode="auto">
          <a:xfrm>
            <a:off x="214282" y="4929199"/>
            <a:ext cx="321471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7" cstate="print">
            <a:lum contrast="-20000"/>
          </a:blip>
          <a:srcRect/>
          <a:stretch>
            <a:fillRect/>
          </a:stretch>
        </p:blipFill>
        <p:spPr bwMode="auto">
          <a:xfrm>
            <a:off x="214282" y="6072206"/>
            <a:ext cx="3357586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Заключение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28596" y="928670"/>
            <a:ext cx="8001056" cy="554528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Опираясь на известные биологические факты, был построен </a:t>
            </a:r>
            <a:r>
              <a:rPr lang="ru-RU" b="1" u="sng" dirty="0" smtClean="0"/>
              <a:t>количественный модельный механизм</a:t>
            </a:r>
            <a:r>
              <a:rPr lang="ru-RU" dirty="0" smtClean="0"/>
              <a:t>, в основе которого лежит динамическая </a:t>
            </a:r>
            <a:r>
              <a:rPr lang="ru-RU" b="1" u="sng" dirty="0" smtClean="0"/>
              <a:t>реакционно-диффузионная система.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Модельный механизм способен воспроизводить </a:t>
            </a:r>
            <a:r>
              <a:rPr lang="ru-RU" b="1" u="sng" dirty="0" smtClean="0"/>
              <a:t>пространственную и временную последовательность </a:t>
            </a:r>
            <a:r>
              <a:rPr lang="ru-RU" dirty="0" smtClean="0"/>
              <a:t>закладки первых семи </a:t>
            </a:r>
            <a:r>
              <a:rPr lang="ru-RU" dirty="0" smtClean="0"/>
              <a:t>зачатков </a:t>
            </a:r>
            <a:r>
              <a:rPr lang="ru-RU" dirty="0" smtClean="0"/>
              <a:t>зубов в челюсти аллигатора</a:t>
            </a:r>
          </a:p>
          <a:p>
            <a:pPr lvl="0"/>
            <a:r>
              <a:rPr lang="ru-RU" b="1" u="sng" dirty="0" smtClean="0"/>
              <a:t>Модель устойчива к варьированию параметров</a:t>
            </a:r>
            <a:r>
              <a:rPr lang="ru-RU" dirty="0" smtClean="0"/>
              <a:t>: существует значительного размера область в параметрическом пространстве, в которой поддерживается правильная последовательность закладки первых семи зачатков зубов. </a:t>
            </a:r>
          </a:p>
          <a:p>
            <a:pPr lvl="0"/>
            <a:r>
              <a:rPr lang="ru-RU" dirty="0" smtClean="0"/>
              <a:t>Численные эксперименты подтвердили экспериментальную гипотезу о том, что рост челюсти принципиально важен для развития точной пространственной и временной последовательности закладки зачатков зубов</a:t>
            </a:r>
          </a:p>
          <a:p>
            <a:r>
              <a:rPr lang="ru-RU" b="1" u="sng" dirty="0" smtClean="0"/>
              <a:t>Численные результаты по модели практически совпадают с экспериментальными данными.</a:t>
            </a: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Относительное сходство челюстей человека и аллигатора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37459" y="1600200"/>
            <a:ext cx="6707081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467600" cy="642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Биология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закладки зубов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143800" cy="505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Пространственная и временная последовательность появления зачатков зубов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20000"/>
          </a:blip>
          <a:stretch>
            <a:fillRect/>
          </a:stretch>
        </p:blipFill>
        <p:spPr bwMode="auto">
          <a:xfrm>
            <a:off x="1500166" y="2071678"/>
            <a:ext cx="6296049" cy="388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Моделирование закладки зачатков зубов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Механизм формирования структур в процессе закладки  зубов должен по крайней мере быть способен воспроизвести пространственную и временную последовательность первых нескольких зачатков зубов. </a:t>
            </a:r>
            <a:endParaRPr lang="en-US" b="1" i="1" dirty="0" smtClean="0"/>
          </a:p>
          <a:p>
            <a:r>
              <a:rPr lang="ru-RU" b="1" i="1" dirty="0" smtClean="0"/>
              <a:t>Закладка зубов тесно связана:  </a:t>
            </a:r>
          </a:p>
          <a:p>
            <a:pPr>
              <a:buNone/>
            </a:pPr>
            <a:r>
              <a:rPr lang="ru-RU" b="1" i="1" dirty="0" smtClean="0"/>
              <a:t>  1) с ростом челюсти</a:t>
            </a:r>
          </a:p>
          <a:p>
            <a:pPr>
              <a:buNone/>
            </a:pPr>
            <a:r>
              <a:rPr lang="ru-RU" b="1" i="1" dirty="0" smtClean="0"/>
              <a:t>  2) с расстоянием между уже       существующими зубами и </a:t>
            </a:r>
          </a:p>
          <a:p>
            <a:pPr>
              <a:buNone/>
            </a:pPr>
            <a:r>
              <a:rPr lang="ru-RU" b="1" i="1" dirty="0" smtClean="0"/>
              <a:t>  3) с размером и зрелостью последних.</a:t>
            </a:r>
          </a:p>
          <a:p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Уравнение для роста челюсти: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57224" y="1232108"/>
            <a:ext cx="7243608" cy="304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2071670" y="4714884"/>
            <a:ext cx="4509975" cy="108012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Уравнения модели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285984" y="3857628"/>
            <a:ext cx="6643734" cy="2786082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US" sz="1900" dirty="0" smtClean="0">
                <a:solidFill>
                  <a:schemeClr val="tx1"/>
                </a:solidFill>
              </a:rPr>
              <a:t>u </a:t>
            </a:r>
            <a:r>
              <a:rPr lang="ru-RU" sz="1900" dirty="0" smtClean="0">
                <a:solidFill>
                  <a:schemeClr val="tx1"/>
                </a:solidFill>
              </a:rPr>
              <a:t>(</a:t>
            </a:r>
            <a:r>
              <a:rPr lang="en-US" sz="1900" dirty="0" err="1" smtClean="0">
                <a:solidFill>
                  <a:schemeClr val="tx1"/>
                </a:solidFill>
              </a:rPr>
              <a:t>x,t</a:t>
            </a:r>
            <a:r>
              <a:rPr lang="en-US" sz="1900" dirty="0" smtClean="0">
                <a:solidFill>
                  <a:schemeClr val="tx1"/>
                </a:solidFill>
              </a:rPr>
              <a:t>)</a:t>
            </a:r>
            <a:r>
              <a:rPr lang="ru-RU" sz="1900" dirty="0" smtClean="0">
                <a:solidFill>
                  <a:schemeClr val="tx1"/>
                </a:solidFill>
              </a:rPr>
              <a:t> и </a:t>
            </a:r>
            <a:r>
              <a:rPr lang="en-US" sz="1900" dirty="0" smtClean="0">
                <a:solidFill>
                  <a:schemeClr val="tx1"/>
                </a:solidFill>
              </a:rPr>
              <a:t>v(</a:t>
            </a:r>
            <a:r>
              <a:rPr lang="en-US" sz="1900" dirty="0" err="1" smtClean="0">
                <a:solidFill>
                  <a:schemeClr val="tx1"/>
                </a:solidFill>
              </a:rPr>
              <a:t>x,t</a:t>
            </a:r>
            <a:r>
              <a:rPr lang="en-US" sz="1900" dirty="0" smtClean="0">
                <a:solidFill>
                  <a:schemeClr val="tx1"/>
                </a:solidFill>
              </a:rPr>
              <a:t>)</a:t>
            </a:r>
            <a:r>
              <a:rPr lang="ru-RU" sz="1900" dirty="0" smtClean="0">
                <a:solidFill>
                  <a:schemeClr val="tx1"/>
                </a:solidFill>
              </a:rPr>
              <a:t> – концентрации субстрата и активатора соответственно;</a:t>
            </a:r>
          </a:p>
          <a:p>
            <a:r>
              <a:rPr lang="el-GR" sz="1900" dirty="0" smtClean="0">
                <a:solidFill>
                  <a:schemeClr val="tx1"/>
                </a:solidFill>
              </a:rPr>
              <a:t>γ</a:t>
            </a:r>
            <a:r>
              <a:rPr lang="ru-RU" sz="1900" dirty="0" smtClean="0">
                <a:solidFill>
                  <a:schemeClr val="tx1"/>
                </a:solidFill>
              </a:rPr>
              <a:t> – масштабный параметр;</a:t>
            </a:r>
          </a:p>
          <a:p>
            <a:r>
              <a:rPr lang="en-US" sz="1900" dirty="0" smtClean="0">
                <a:solidFill>
                  <a:schemeClr val="tx1"/>
                </a:solidFill>
              </a:rPr>
              <a:t>b</a:t>
            </a:r>
            <a:r>
              <a:rPr lang="ru-RU" sz="1900" dirty="0" smtClean="0">
                <a:solidFill>
                  <a:schemeClr val="tx1"/>
                </a:solidFill>
              </a:rPr>
              <a:t> и </a:t>
            </a:r>
            <a:r>
              <a:rPr lang="en-US" sz="1900" dirty="0" smtClean="0">
                <a:solidFill>
                  <a:schemeClr val="tx1"/>
                </a:solidFill>
              </a:rPr>
              <a:t>h – </a:t>
            </a:r>
            <a:r>
              <a:rPr lang="ru-RU" sz="1900" dirty="0" smtClean="0">
                <a:solidFill>
                  <a:schemeClr val="tx1"/>
                </a:solidFill>
              </a:rPr>
              <a:t>постоянные;</a:t>
            </a:r>
          </a:p>
          <a:p>
            <a:r>
              <a:rPr lang="ru-RU" sz="1900" dirty="0" smtClean="0">
                <a:solidFill>
                  <a:schemeClr val="tx1"/>
                </a:solidFill>
              </a:rPr>
              <a:t>– характеризует кинетику распада вещества с первого порядка</a:t>
            </a:r>
          </a:p>
          <a:p>
            <a:r>
              <a:rPr lang="en-US" sz="1900" dirty="0" smtClean="0">
                <a:solidFill>
                  <a:schemeClr val="tx1"/>
                </a:solidFill>
              </a:rPr>
              <a:t>d – </a:t>
            </a:r>
            <a:r>
              <a:rPr lang="ru-RU" sz="1900" dirty="0" smtClean="0">
                <a:solidFill>
                  <a:schemeClr val="tx1"/>
                </a:solidFill>
              </a:rPr>
              <a:t>отношение коэффициентов диффузии активатора и субстрата</a:t>
            </a:r>
          </a:p>
          <a:p>
            <a:r>
              <a:rPr lang="en-US" sz="1900" dirty="0" smtClean="0">
                <a:solidFill>
                  <a:schemeClr val="tx1"/>
                </a:solidFill>
              </a:rPr>
              <a:t>p – </a:t>
            </a:r>
            <a:r>
              <a:rPr lang="ru-RU" sz="1900" dirty="0" smtClean="0">
                <a:solidFill>
                  <a:schemeClr val="tx1"/>
                </a:solidFill>
              </a:rPr>
              <a:t>отношение коэффициентов диффузии с и субстрата </a:t>
            </a:r>
          </a:p>
          <a:p>
            <a:endParaRPr lang="ru-RU" sz="1900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000108"/>
            <a:ext cx="533717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Уравнения для единичной области: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072074"/>
            <a:ext cx="5723249" cy="113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060848"/>
            <a:ext cx="5873980" cy="275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Как работает механизм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56007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725144"/>
            <a:ext cx="4392487" cy="166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2157</TotalTime>
  <Words>380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Структурообразование при формировании зубов у  A. mississippiensis</vt:lpstr>
      <vt:lpstr>Относительное сходство челюстей человека и аллигатора</vt:lpstr>
      <vt:lpstr>Биология закладки зубов</vt:lpstr>
      <vt:lpstr>Пространственная и временная последовательность появления зачатков зубов </vt:lpstr>
      <vt:lpstr>Моделирование закладки зачатков зубов</vt:lpstr>
      <vt:lpstr>Уравнение для роста челюсти:</vt:lpstr>
      <vt:lpstr>Уравнения модели</vt:lpstr>
      <vt:lpstr>Уравнения для единичной области:</vt:lpstr>
      <vt:lpstr>Как работает механизм</vt:lpstr>
      <vt:lpstr>Слайд 10</vt:lpstr>
      <vt:lpstr>Представление процесса формирования первого зачатка зуба</vt:lpstr>
      <vt:lpstr>Представление формирования второго зачатка зуба </vt:lpstr>
      <vt:lpstr>Рассчитанный профиль концентрации субстрата как функция времени и расстояния вдоль челюсти. Положение зубов определяется точкой в челюсти,  в которой субстрат достиг порогового значения</vt:lpstr>
      <vt:lpstr>Длина челюсти и появление зачатков зубов в зависимости от времени инкубации в днях</vt:lpstr>
      <vt:lpstr>Сравнение экспериментальных и численных данных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Конеева</dc:creator>
  <cp:lastModifiedBy>User</cp:lastModifiedBy>
  <cp:revision>89</cp:revision>
  <dcterms:created xsi:type="dcterms:W3CDTF">2014-04-16T17:16:27Z</dcterms:created>
  <dcterms:modified xsi:type="dcterms:W3CDTF">2014-04-20T15:50:32Z</dcterms:modified>
</cp:coreProperties>
</file>