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4" r:id="rId2"/>
    <p:sldId id="262" r:id="rId3"/>
    <p:sldId id="263" r:id="rId4"/>
    <p:sldId id="275" r:id="rId5"/>
    <p:sldId id="276" r:id="rId6"/>
    <p:sldId id="264" r:id="rId7"/>
    <p:sldId id="265" r:id="rId8"/>
    <p:sldId id="266" r:id="rId9"/>
    <p:sldId id="267" r:id="rId10"/>
    <p:sldId id="268" r:id="rId11"/>
    <p:sldId id="269" r:id="rId12"/>
    <p:sldId id="258" r:id="rId13"/>
    <p:sldId id="270" r:id="rId14"/>
    <p:sldId id="271" r:id="rId15"/>
    <p:sldId id="272" r:id="rId16"/>
    <p:sldId id="259" r:id="rId17"/>
    <p:sldId id="277" r:id="rId18"/>
    <p:sldId id="278" r:id="rId19"/>
    <p:sldId id="279" r:id="rId20"/>
    <p:sldId id="280" r:id="rId21"/>
    <p:sldId id="273" r:id="rId22"/>
    <p:sldId id="260" r:id="rId23"/>
    <p:sldId id="261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1C1C1C"/>
    <a:srgbClr val="111111"/>
    <a:srgbClr val="5F5F5F"/>
    <a:srgbClr val="777777"/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EBA9C-5071-4D4F-A826-ECB68AECC7B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207AA-D095-4502-A06C-923BC6C2D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07AA-D095-4502-A06C-923BC6C2D1C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07AA-D095-4502-A06C-923BC6C2D1C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07AA-D095-4502-A06C-923BC6C2D1C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07AA-D095-4502-A06C-923BC6C2D1C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07AA-D095-4502-A06C-923BC6C2D1C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07AA-D095-4502-A06C-923BC6C2D1C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07AA-D095-4502-A06C-923BC6C2D1C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07AA-D095-4502-A06C-923BC6C2D1C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07AA-D095-4502-A06C-923BC6C2D1C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07AA-D095-4502-A06C-923BC6C2D1C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07AA-D095-4502-A06C-923BC6C2D1C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07AA-D095-4502-A06C-923BC6C2D1C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07AA-D095-4502-A06C-923BC6C2D1C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07AA-D095-4502-A06C-923BC6C2D1C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07AA-D095-4502-A06C-923BC6C2D1C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07AA-D095-4502-A06C-923BC6C2D1C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07AA-D095-4502-A06C-923BC6C2D1C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07AA-D095-4502-A06C-923BC6C2D1C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07AA-D095-4502-A06C-923BC6C2D1C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07AA-D095-4502-A06C-923BC6C2D1C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07AA-D095-4502-A06C-923BC6C2D1C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07AA-D095-4502-A06C-923BC6C2D1C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07AA-D095-4502-A06C-923BC6C2D1C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07AA-D095-4502-A06C-923BC6C2D1C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07AA-D095-4502-A06C-923BC6C2D1C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07AA-D095-4502-A06C-923BC6C2D1C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B5B9-268C-4AE1-9A61-75081EC31F01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6B32-B08E-4748-B25F-691C7148A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B5B9-268C-4AE1-9A61-75081EC31F01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6B32-B08E-4748-B25F-691C7148A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B5B9-268C-4AE1-9A61-75081EC31F01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6B32-B08E-4748-B25F-691C7148A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B5B9-268C-4AE1-9A61-75081EC31F01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6B32-B08E-4748-B25F-691C7148A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B5B9-268C-4AE1-9A61-75081EC31F01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6B32-B08E-4748-B25F-691C7148A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B5B9-268C-4AE1-9A61-75081EC31F01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6B32-B08E-4748-B25F-691C7148A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B5B9-268C-4AE1-9A61-75081EC31F01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6B32-B08E-4748-B25F-691C7148A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B5B9-268C-4AE1-9A61-75081EC31F01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6B32-B08E-4748-B25F-691C7148A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B5B9-268C-4AE1-9A61-75081EC31F01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6B32-B08E-4748-B25F-691C7148A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B5B9-268C-4AE1-9A61-75081EC31F01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6B32-B08E-4748-B25F-691C7148A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B5B9-268C-4AE1-9A61-75081EC31F01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6B32-B08E-4748-B25F-691C7148A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3B5B9-268C-4AE1-9A61-75081EC31F01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76B32-B08E-4748-B25F-691C7148A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772816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Исследование модели </a:t>
            </a:r>
          </a:p>
          <a:p>
            <a:pPr algn="ctr"/>
            <a:r>
              <a:rPr lang="ru-RU" sz="3200" b="1" dirty="0" smtClean="0"/>
              <a:t>«хищник – две жертвы».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55976" y="3462099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Выполнила: студентка 1 курса </a:t>
            </a:r>
          </a:p>
          <a:p>
            <a:r>
              <a:rPr lang="ru-RU" sz="2400" dirty="0" smtClean="0"/>
              <a:t>                        </a:t>
            </a:r>
            <a:r>
              <a:rPr lang="ru-RU" sz="2400" dirty="0" err="1" smtClean="0"/>
              <a:t>Лавренова</a:t>
            </a:r>
            <a:r>
              <a:rPr lang="ru-RU" sz="2400" dirty="0" smtClean="0"/>
              <a:t> Виктория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27584" y="4221088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 smtClean="0"/>
              <a:t>Неуст</a:t>
            </a:r>
            <a:r>
              <a:rPr lang="ru-RU" sz="2000" i="1" dirty="0" smtClean="0"/>
              <a:t>. узел </a:t>
            </a:r>
            <a:r>
              <a:rPr lang="ru-RU" sz="2000" dirty="0" smtClean="0"/>
              <a:t>в точке 1;</a:t>
            </a:r>
          </a:p>
          <a:p>
            <a:r>
              <a:rPr lang="ru-RU" sz="2000" i="1" dirty="0" smtClean="0"/>
              <a:t>седло-узел </a:t>
            </a:r>
            <a:r>
              <a:rPr lang="ru-RU" sz="2000" dirty="0" smtClean="0"/>
              <a:t>в точке 3;</a:t>
            </a:r>
          </a:p>
          <a:p>
            <a:r>
              <a:rPr lang="ru-RU" sz="2000" i="1" dirty="0" smtClean="0"/>
              <a:t>уст. узел </a:t>
            </a:r>
            <a:r>
              <a:rPr lang="ru-RU" sz="2000" dirty="0" smtClean="0"/>
              <a:t>в точке 5;</a:t>
            </a:r>
          </a:p>
          <a:p>
            <a:endParaRPr lang="ru-RU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9741" t="22320" r="50688" b="35155"/>
          <a:stretch>
            <a:fillRect/>
          </a:stretch>
        </p:blipFill>
        <p:spPr bwMode="auto">
          <a:xfrm>
            <a:off x="3851920" y="3501008"/>
            <a:ext cx="475252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9632" y="26064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Стационарные точки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71601" y="980729"/>
          <a:ext cx="3672407" cy="1944215"/>
        </p:xfrm>
        <a:graphic>
          <a:graphicData uri="http://schemas.openxmlformats.org/drawingml/2006/table">
            <a:tbl>
              <a:tblPr/>
              <a:tblGrid>
                <a:gridCol w="485034"/>
                <a:gridCol w="1316524"/>
                <a:gridCol w="1247233"/>
                <a:gridCol w="623616"/>
              </a:tblGrid>
              <a:tr h="3888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(6a</a:t>
                      </a:r>
                      <a:r>
                        <a:rPr lang="en-US" sz="2000" baseline="-25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-a</a:t>
                      </a:r>
                      <a:r>
                        <a:rPr lang="en-US" sz="2000" baseline="-25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)/5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-a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)/5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5148064" y="404664"/>
            <a:ext cx="3456384" cy="2664296"/>
            <a:chOff x="4860032" y="3429000"/>
            <a:chExt cx="3744416" cy="295232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4860032" y="3429000"/>
              <a:ext cx="3744416" cy="2952328"/>
              <a:chOff x="3635896" y="1124744"/>
              <a:chExt cx="3384376" cy="2448272"/>
            </a:xfrm>
          </p:grpSpPr>
          <p:grpSp>
            <p:nvGrpSpPr>
              <p:cNvPr id="13" name="Группа 4"/>
              <p:cNvGrpSpPr/>
              <p:nvPr/>
            </p:nvGrpSpPr>
            <p:grpSpPr>
              <a:xfrm>
                <a:off x="3635896" y="1124744"/>
                <a:ext cx="3384376" cy="2376264"/>
                <a:chOff x="4943262" y="2276872"/>
                <a:chExt cx="2725082" cy="1878510"/>
              </a:xfrm>
            </p:grpSpPr>
            <p:pic>
              <p:nvPicPr>
                <p:cNvPr id="15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712" t="30825" r="49507" b="53497"/>
                <a:stretch>
                  <a:fillRect/>
                </a:stretch>
              </p:blipFill>
              <p:spPr bwMode="auto">
                <a:xfrm>
                  <a:off x="4943262" y="2348880"/>
                  <a:ext cx="2725082" cy="18065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" name="Прямоугольник 15"/>
                <p:cNvSpPr/>
                <p:nvPr/>
              </p:nvSpPr>
              <p:spPr>
                <a:xfrm>
                  <a:off x="5220072" y="2420888"/>
                  <a:ext cx="216024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TextBox 2"/>
                <p:cNvSpPr txBox="1"/>
                <p:nvPr/>
              </p:nvSpPr>
              <p:spPr>
                <a:xfrm>
                  <a:off x="5076056" y="227687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>
                      <a:solidFill>
                        <a:srgbClr val="5F5F5F"/>
                      </a:solidFill>
                    </a:rPr>
                    <a:t>а2</a:t>
                  </a:r>
                  <a:endParaRPr lang="ru-RU" dirty="0">
                    <a:solidFill>
                      <a:srgbClr val="5F5F5F"/>
                    </a:solidFill>
                  </a:endParaRPr>
                </a:p>
              </p:txBody>
            </p:sp>
          </p:grpSp>
          <p:sp>
            <p:nvSpPr>
              <p:cNvPr id="14" name="Прямоугольник 8"/>
              <p:cNvSpPr/>
              <p:nvPr/>
            </p:nvSpPr>
            <p:spPr>
              <a:xfrm>
                <a:off x="3635896" y="3037595"/>
                <a:ext cx="433209" cy="535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084168" y="4149080"/>
              <a:ext cx="360040" cy="400110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1</a:t>
              </a:r>
              <a:endParaRPr lang="ru-RU" sz="2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64288" y="4365104"/>
              <a:ext cx="360040" cy="400110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2</a:t>
              </a:r>
              <a:endParaRPr lang="ru-RU" sz="2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88224" y="5189130"/>
              <a:ext cx="360040" cy="400110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3</a:t>
              </a:r>
              <a:endParaRPr lang="ru-RU" sz="20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12360" y="5333146"/>
              <a:ext cx="360040" cy="400110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4</a:t>
              </a:r>
              <a:endParaRPr lang="ru-RU" sz="20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08304" y="5589240"/>
              <a:ext cx="360040" cy="400110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5</a:t>
              </a:r>
              <a:endParaRPr lang="ru-RU" sz="2000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483768" y="3645024"/>
            <a:ext cx="360040" cy="40011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635896" y="3028890"/>
            <a:ext cx="5364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Фазовый портрет системы в плоскости </a:t>
            </a:r>
            <a:r>
              <a:rPr lang="en-US" sz="2000" dirty="0" smtClean="0">
                <a:ea typeface="Calibri"/>
                <a:cs typeface="Times New Roman"/>
              </a:rPr>
              <a:t>u</a:t>
            </a:r>
            <a:r>
              <a:rPr lang="en-US" sz="2000" baseline="-25000" dirty="0" smtClean="0">
                <a:ea typeface="Calibri"/>
                <a:cs typeface="Times New Roman"/>
              </a:rPr>
              <a:t>2</a:t>
            </a:r>
            <a:r>
              <a:rPr lang="en-US" sz="2000" dirty="0" smtClean="0">
                <a:ea typeface="Calibri"/>
                <a:cs typeface="Times New Roman"/>
              </a:rPr>
              <a:t> – u</a:t>
            </a:r>
            <a:r>
              <a:rPr lang="en-US" sz="2000" baseline="-25000" dirty="0" smtClean="0">
                <a:ea typeface="Calibri"/>
                <a:cs typeface="Times New Roman"/>
              </a:rPr>
              <a:t>1</a:t>
            </a:r>
            <a:r>
              <a:rPr lang="ru-RU" sz="2000" dirty="0" smtClean="0"/>
              <a:t>. </a:t>
            </a:r>
            <a:endParaRPr lang="ru-RU" sz="2000" dirty="0" smtClean="0"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723316" y="3657218"/>
            <a:ext cx="881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ea typeface="Calibri"/>
                <a:cs typeface="Times New Roman"/>
              </a:rPr>
              <a:t>a</a:t>
            </a:r>
            <a:r>
              <a:rPr lang="en-US" sz="2000" b="1" baseline="-25000" dirty="0" smtClean="0">
                <a:ea typeface="Calibri"/>
                <a:cs typeface="Times New Roman"/>
              </a:rPr>
              <a:t>1</a:t>
            </a:r>
            <a:r>
              <a:rPr lang="ru-RU" sz="2000" b="1" dirty="0" smtClean="0"/>
              <a:t>=6, </a:t>
            </a:r>
            <a:r>
              <a:rPr lang="en-US" sz="2000" b="1" dirty="0" smtClean="0">
                <a:ea typeface="Calibri"/>
                <a:cs typeface="Times New Roman"/>
              </a:rPr>
              <a:t>a</a:t>
            </a:r>
            <a:r>
              <a:rPr lang="en-US" sz="2000" b="1" baseline="-25000" dirty="0" smtClean="0">
                <a:ea typeface="Calibri"/>
                <a:cs typeface="Times New Roman"/>
              </a:rPr>
              <a:t>2</a:t>
            </a:r>
            <a:r>
              <a:rPr lang="ru-RU" sz="2000" b="1" dirty="0" smtClean="0"/>
              <a:t>=1.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331640" y="364502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Область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27584" y="4221088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 smtClean="0"/>
              <a:t>Неуст</a:t>
            </a:r>
            <a:r>
              <a:rPr lang="ru-RU" sz="2000" i="1" dirty="0" smtClean="0"/>
              <a:t>. узел </a:t>
            </a:r>
            <a:r>
              <a:rPr lang="ru-RU" sz="2000" dirty="0" smtClean="0"/>
              <a:t>в точке 1;</a:t>
            </a:r>
          </a:p>
          <a:p>
            <a:r>
              <a:rPr lang="ru-RU" sz="2000" i="1" dirty="0" smtClean="0"/>
              <a:t>седло </a:t>
            </a:r>
            <a:r>
              <a:rPr lang="ru-RU" sz="2000" dirty="0" smtClean="0"/>
              <a:t>в точке 3;</a:t>
            </a:r>
          </a:p>
          <a:p>
            <a:r>
              <a:rPr lang="ru-RU" sz="2000" i="1" dirty="0" smtClean="0"/>
              <a:t>уст. узел </a:t>
            </a:r>
            <a:r>
              <a:rPr lang="ru-RU" sz="2000" dirty="0" smtClean="0"/>
              <a:t>в точке 5;</a:t>
            </a:r>
          </a:p>
          <a:p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 l="16211" t="18837" r="43580" b="38372"/>
          <a:stretch>
            <a:fillRect/>
          </a:stretch>
        </p:blipFill>
        <p:spPr bwMode="auto">
          <a:xfrm>
            <a:off x="3851920" y="3501008"/>
            <a:ext cx="475252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9632" y="26064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Стационарные точки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71601" y="980729"/>
          <a:ext cx="3672407" cy="1944215"/>
        </p:xfrm>
        <a:graphic>
          <a:graphicData uri="http://schemas.openxmlformats.org/drawingml/2006/table">
            <a:tbl>
              <a:tblPr/>
              <a:tblGrid>
                <a:gridCol w="485034"/>
                <a:gridCol w="1316524"/>
                <a:gridCol w="1247233"/>
                <a:gridCol w="623616"/>
              </a:tblGrid>
              <a:tr h="3888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(6a</a:t>
                      </a:r>
                      <a:r>
                        <a:rPr lang="en-US" sz="2000" baseline="-25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-a</a:t>
                      </a:r>
                      <a:r>
                        <a:rPr lang="en-US" sz="2000" baseline="-25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)/5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-a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)/5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5148064" y="404664"/>
            <a:ext cx="3456384" cy="2664296"/>
            <a:chOff x="4860032" y="3429000"/>
            <a:chExt cx="3744416" cy="295232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4860032" y="3429000"/>
              <a:ext cx="3744416" cy="2952328"/>
              <a:chOff x="3635896" y="1124744"/>
              <a:chExt cx="3384376" cy="2448272"/>
            </a:xfrm>
          </p:grpSpPr>
          <p:grpSp>
            <p:nvGrpSpPr>
              <p:cNvPr id="13" name="Группа 4"/>
              <p:cNvGrpSpPr/>
              <p:nvPr/>
            </p:nvGrpSpPr>
            <p:grpSpPr>
              <a:xfrm>
                <a:off x="3635896" y="1124744"/>
                <a:ext cx="3384376" cy="2376264"/>
                <a:chOff x="4943262" y="2276872"/>
                <a:chExt cx="2725082" cy="1878510"/>
              </a:xfrm>
            </p:grpSpPr>
            <p:pic>
              <p:nvPicPr>
                <p:cNvPr id="15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712" t="30825" r="49507" b="53497"/>
                <a:stretch>
                  <a:fillRect/>
                </a:stretch>
              </p:blipFill>
              <p:spPr bwMode="auto">
                <a:xfrm>
                  <a:off x="4943262" y="2348880"/>
                  <a:ext cx="2725082" cy="18065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" name="Прямоугольник 15"/>
                <p:cNvSpPr/>
                <p:nvPr/>
              </p:nvSpPr>
              <p:spPr>
                <a:xfrm>
                  <a:off x="5220072" y="2420888"/>
                  <a:ext cx="216024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TextBox 2"/>
                <p:cNvSpPr txBox="1"/>
                <p:nvPr/>
              </p:nvSpPr>
              <p:spPr>
                <a:xfrm>
                  <a:off x="5076056" y="227687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>
                      <a:solidFill>
                        <a:srgbClr val="5F5F5F"/>
                      </a:solidFill>
                    </a:rPr>
                    <a:t>а2</a:t>
                  </a:r>
                  <a:endParaRPr lang="ru-RU" dirty="0">
                    <a:solidFill>
                      <a:srgbClr val="5F5F5F"/>
                    </a:solidFill>
                  </a:endParaRPr>
                </a:p>
              </p:txBody>
            </p:sp>
          </p:grpSp>
          <p:sp>
            <p:nvSpPr>
              <p:cNvPr id="14" name="Прямоугольник 8"/>
              <p:cNvSpPr/>
              <p:nvPr/>
            </p:nvSpPr>
            <p:spPr>
              <a:xfrm>
                <a:off x="3635896" y="3037595"/>
                <a:ext cx="433209" cy="535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084168" y="4149080"/>
              <a:ext cx="360040" cy="400110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1</a:t>
              </a:r>
              <a:endParaRPr lang="ru-RU" sz="2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64288" y="4365104"/>
              <a:ext cx="360040" cy="400110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2</a:t>
              </a:r>
              <a:endParaRPr lang="ru-RU" sz="2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88224" y="5189130"/>
              <a:ext cx="360040" cy="400110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3</a:t>
              </a:r>
              <a:endParaRPr lang="ru-RU" sz="20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12360" y="5333146"/>
              <a:ext cx="360040" cy="400110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4</a:t>
              </a:r>
              <a:endParaRPr lang="ru-RU" sz="20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08304" y="5589240"/>
              <a:ext cx="360040" cy="400110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5</a:t>
              </a:r>
              <a:endParaRPr lang="ru-RU" sz="2000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483768" y="3645024"/>
            <a:ext cx="360040" cy="40011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635896" y="3028890"/>
            <a:ext cx="5364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Фазовый портрет системы в плоскости </a:t>
            </a:r>
            <a:r>
              <a:rPr lang="en-US" sz="2000" dirty="0" smtClean="0">
                <a:ea typeface="Calibri"/>
                <a:cs typeface="Times New Roman"/>
              </a:rPr>
              <a:t>u</a:t>
            </a:r>
            <a:r>
              <a:rPr lang="en-US" sz="2000" baseline="-25000" dirty="0" smtClean="0">
                <a:ea typeface="Calibri"/>
                <a:cs typeface="Times New Roman"/>
              </a:rPr>
              <a:t>2</a:t>
            </a:r>
            <a:r>
              <a:rPr lang="en-US" sz="2000" dirty="0" smtClean="0">
                <a:ea typeface="Calibri"/>
                <a:cs typeface="Times New Roman"/>
              </a:rPr>
              <a:t> – u</a:t>
            </a:r>
            <a:r>
              <a:rPr lang="en-US" sz="2000" baseline="-25000" dirty="0" smtClean="0">
                <a:ea typeface="Calibri"/>
                <a:cs typeface="Times New Roman"/>
              </a:rPr>
              <a:t>1</a:t>
            </a:r>
            <a:r>
              <a:rPr lang="ru-RU" sz="2000" dirty="0" smtClean="0"/>
              <a:t>. </a:t>
            </a:r>
            <a:endParaRPr lang="ru-RU" sz="2000" dirty="0" smtClean="0"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96336" y="3657218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ea typeface="Calibri"/>
                <a:cs typeface="Times New Roman"/>
              </a:rPr>
              <a:t>a</a:t>
            </a:r>
            <a:r>
              <a:rPr lang="en-US" sz="2000" b="1" baseline="-25000" dirty="0" smtClean="0">
                <a:ea typeface="Calibri"/>
                <a:cs typeface="Times New Roman"/>
              </a:rPr>
              <a:t>1</a:t>
            </a:r>
            <a:r>
              <a:rPr lang="ru-RU" sz="2000" b="1" dirty="0" smtClean="0"/>
              <a:t>=6, </a:t>
            </a:r>
            <a:r>
              <a:rPr lang="en-US" sz="2000" b="1" dirty="0" smtClean="0">
                <a:ea typeface="Calibri"/>
                <a:cs typeface="Times New Roman"/>
              </a:rPr>
              <a:t>a</a:t>
            </a:r>
            <a:r>
              <a:rPr lang="en-US" sz="2000" b="1" baseline="-25000" dirty="0" smtClean="0">
                <a:ea typeface="Calibri"/>
                <a:cs typeface="Times New Roman"/>
              </a:rPr>
              <a:t>2</a:t>
            </a:r>
            <a:r>
              <a:rPr lang="ru-RU" sz="2000" b="1" dirty="0" smtClean="0"/>
              <a:t>=0,5.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331640" y="364502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Область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123728" y="1556792"/>
            <a:ext cx="4968552" cy="2880320"/>
            <a:chOff x="2627784" y="1700808"/>
            <a:chExt cx="4968552" cy="288032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2627784" y="1700808"/>
              <a:ext cx="4392488" cy="2880320"/>
              <a:chOff x="3635896" y="1124744"/>
              <a:chExt cx="3384376" cy="2448272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3635896" y="1124744"/>
                <a:ext cx="3384376" cy="2376264"/>
                <a:chOff x="4943262" y="2276872"/>
                <a:chExt cx="2725082" cy="1878510"/>
              </a:xfrm>
            </p:grpSpPr>
            <p:pic>
              <p:nvPicPr>
                <p:cNvPr id="3074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35712" t="30825" r="49507" b="53497"/>
                <a:stretch>
                  <a:fillRect/>
                </a:stretch>
              </p:blipFill>
              <p:spPr bwMode="auto">
                <a:xfrm>
                  <a:off x="4943262" y="2348880"/>
                  <a:ext cx="2725082" cy="18065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" name="Прямоугольник 3"/>
                <p:cNvSpPr/>
                <p:nvPr/>
              </p:nvSpPr>
              <p:spPr>
                <a:xfrm>
                  <a:off x="5220072" y="2420888"/>
                  <a:ext cx="216024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" name="TextBox 2"/>
                <p:cNvSpPr txBox="1"/>
                <p:nvPr/>
              </p:nvSpPr>
              <p:spPr>
                <a:xfrm>
                  <a:off x="5076056" y="2276872"/>
                  <a:ext cx="432048" cy="268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solidFill>
                        <a:srgbClr val="5F5F5F"/>
                      </a:solidFill>
                    </a:rPr>
                    <a:t>а2</a:t>
                  </a:r>
                  <a:endParaRPr lang="ru-RU" sz="2000" dirty="0">
                    <a:solidFill>
                      <a:srgbClr val="5F5F5F"/>
                    </a:solidFill>
                  </a:endParaRPr>
                </a:p>
              </p:txBody>
            </p:sp>
          </p:grpSp>
          <p:sp>
            <p:nvSpPr>
              <p:cNvPr id="6" name="Прямоугольник 5"/>
              <p:cNvSpPr/>
              <p:nvPr/>
            </p:nvSpPr>
            <p:spPr>
              <a:xfrm>
                <a:off x="3635896" y="3037595"/>
                <a:ext cx="433209" cy="535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419872" y="2492896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Выживает </a:t>
              </a:r>
              <a:r>
                <a:rPr lang="en-US" sz="2000" dirty="0" smtClean="0">
                  <a:ea typeface="Calibri"/>
                  <a:cs typeface="Times New Roman"/>
                </a:rPr>
                <a:t>a</a:t>
              </a:r>
              <a:r>
                <a:rPr lang="en-US" sz="2000" baseline="-25000" dirty="0" smtClean="0">
                  <a:ea typeface="Calibri"/>
                  <a:cs typeface="Times New Roman"/>
                </a:rPr>
                <a:t>2</a:t>
              </a:r>
              <a:r>
                <a:rPr lang="ru-RU" sz="2000" dirty="0" smtClean="0"/>
                <a:t> </a:t>
              </a:r>
              <a:endParaRPr lang="ru-RU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52120" y="3717032"/>
              <a:ext cx="1944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Выживает </a:t>
              </a:r>
              <a:r>
                <a:rPr lang="en-US" sz="2000" dirty="0" smtClean="0">
                  <a:ea typeface="Calibri"/>
                  <a:cs typeface="Times New Roman"/>
                </a:rPr>
                <a:t>a</a:t>
              </a:r>
              <a:r>
                <a:rPr lang="en-US" sz="2000" baseline="-25000" dirty="0" smtClean="0">
                  <a:ea typeface="Calibri"/>
                  <a:cs typeface="Times New Roman"/>
                </a:rPr>
                <a:t>1</a:t>
              </a:r>
              <a:r>
                <a:rPr lang="ru-RU" sz="2000" dirty="0" smtClean="0"/>
                <a:t> </a:t>
              </a:r>
              <a:endParaRPr lang="ru-RU" sz="20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436096" y="3068960"/>
              <a:ext cx="100040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ea typeface="Calibri"/>
                  <a:cs typeface="Times New Roman"/>
                </a:rPr>
                <a:t>Триггер</a:t>
              </a:r>
              <a:endParaRPr lang="ru-RU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5295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Режимы существования жертв</a:t>
            </a:r>
            <a:endParaRPr lang="ru-RU" sz="2800" b="1" dirty="0" smtClean="0">
              <a:ea typeface="Calibri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5046275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Итог: в системе реализуются три режима существования жертв. </a:t>
            </a:r>
          </a:p>
          <a:p>
            <a:r>
              <a:rPr lang="ru-RU" sz="2400" dirty="0" smtClean="0"/>
              <a:t>           Режима сосуществования нет?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947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Плоскость </a:t>
            </a:r>
            <a:r>
              <a:rPr lang="en-US" sz="2800" b="1" dirty="0" smtClean="0">
                <a:cs typeface="Times New Roman"/>
              </a:rPr>
              <a:t>v </a:t>
            </a:r>
            <a:r>
              <a:rPr lang="en-US" sz="2800" b="1" dirty="0" smtClean="0">
                <a:ea typeface="Calibri"/>
                <a:cs typeface="Times New Roman"/>
              </a:rPr>
              <a:t>–</a:t>
            </a:r>
            <a:r>
              <a:rPr lang="en-US" sz="2800" dirty="0" smtClean="0">
                <a:ea typeface="Calibri"/>
                <a:cs typeface="Times New Roman"/>
              </a:rPr>
              <a:t> </a:t>
            </a:r>
            <a:r>
              <a:rPr lang="en-US" sz="2800" b="1" dirty="0" smtClean="0">
                <a:ea typeface="Calibri"/>
                <a:cs typeface="Times New Roman"/>
              </a:rPr>
              <a:t>u</a:t>
            </a:r>
            <a:r>
              <a:rPr lang="en-US" sz="2800" b="1" baseline="-25000" dirty="0" smtClean="0">
                <a:ea typeface="Calibri"/>
                <a:cs typeface="Times New Roman"/>
              </a:rPr>
              <a:t>1</a:t>
            </a:r>
            <a:endParaRPr lang="ru-RU" sz="2800" b="1" dirty="0" smtClean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62068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Стационарные точки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196752"/>
          <a:ext cx="4536504" cy="1944215"/>
        </p:xfrm>
        <a:graphic>
          <a:graphicData uri="http://schemas.openxmlformats.org/drawingml/2006/table">
            <a:tbl>
              <a:tblPr/>
              <a:tblGrid>
                <a:gridCol w="513565"/>
                <a:gridCol w="1369511"/>
                <a:gridCol w="1027133"/>
                <a:gridCol w="1626295"/>
              </a:tblGrid>
              <a:tr h="407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4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0,5а</a:t>
                      </a:r>
                      <a:r>
                        <a:rPr lang="ru-RU" sz="2000" baseline="-25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+2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0,125а</a:t>
                      </a:r>
                      <a:r>
                        <a:rPr lang="ru-RU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-0,5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08104" y="1052736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Линия слияния равновесий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191683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4=6 =&gt; </a:t>
            </a:r>
            <a:r>
              <a:rPr lang="en-US" sz="2000" dirty="0" smtClean="0">
                <a:ea typeface="Calibri"/>
                <a:cs typeface="Times New Roman"/>
              </a:rPr>
              <a:t>a</a:t>
            </a:r>
            <a:r>
              <a:rPr lang="en-US" sz="2000" baseline="-25000" dirty="0" smtClean="0">
                <a:ea typeface="Calibri"/>
                <a:cs typeface="Times New Roman"/>
              </a:rPr>
              <a:t>1</a:t>
            </a:r>
            <a:r>
              <a:rPr lang="ru-RU" sz="2000" dirty="0" smtClean="0"/>
              <a:t>=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409836"/>
            <a:ext cx="918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Плоскость </a:t>
            </a:r>
            <a:r>
              <a:rPr lang="en-US" sz="2800" b="1" dirty="0" smtClean="0"/>
              <a:t>v – </a:t>
            </a:r>
            <a:r>
              <a:rPr lang="en-US" sz="2800" b="1" dirty="0" smtClean="0">
                <a:ea typeface="Calibri"/>
                <a:cs typeface="Times New Roman"/>
              </a:rPr>
              <a:t>u</a:t>
            </a:r>
            <a:r>
              <a:rPr lang="en-US" sz="2800" b="1" baseline="-25000" dirty="0" smtClean="0">
                <a:ea typeface="Calibri"/>
                <a:cs typeface="Times New Roman"/>
              </a:rPr>
              <a:t>2</a:t>
            </a:r>
            <a:endParaRPr lang="ru-RU" sz="2800" b="1" dirty="0" smtClean="0">
              <a:ea typeface="Calibri"/>
              <a:cs typeface="Times New Roman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44" y="4509120"/>
          <a:ext cx="4608513" cy="1944216"/>
        </p:xfrm>
        <a:graphic>
          <a:graphicData uri="http://schemas.openxmlformats.org/drawingml/2006/table">
            <a:tbl>
              <a:tblPr/>
              <a:tblGrid>
                <a:gridCol w="521718"/>
                <a:gridCol w="869530"/>
                <a:gridCol w="1565155"/>
                <a:gridCol w="1652110"/>
              </a:tblGrid>
              <a:tr h="486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+10)/41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(4a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-1)/41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43608" y="3903439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Стационарные точки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08104" y="4542219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Линия слияния равновесий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228184" y="554917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</a:t>
            </a:r>
            <a:r>
              <a:rPr lang="ru-RU" sz="2000" dirty="0" smtClean="0"/>
              <a:t>=</a:t>
            </a:r>
            <a:r>
              <a:rPr lang="en-US" sz="2000" dirty="0" smtClean="0"/>
              <a:t>7</a:t>
            </a:r>
            <a:r>
              <a:rPr lang="ru-RU" sz="2000" dirty="0" smtClean="0"/>
              <a:t> =&gt; </a:t>
            </a:r>
            <a:r>
              <a:rPr lang="en-US" sz="2000" dirty="0" smtClean="0">
                <a:ea typeface="Calibri"/>
                <a:cs typeface="Times New Roman"/>
              </a:rPr>
              <a:t>a</a:t>
            </a:r>
            <a:r>
              <a:rPr lang="en-US" sz="2000" baseline="-25000" dirty="0" smtClean="0">
                <a:ea typeface="Calibri"/>
                <a:cs typeface="Times New Roman"/>
              </a:rPr>
              <a:t>2</a:t>
            </a:r>
            <a:r>
              <a:rPr lang="ru-RU" sz="2000" dirty="0" smtClean="0"/>
              <a:t>= </a:t>
            </a:r>
            <a:r>
              <a:rPr lang="en-US" sz="2000" dirty="0" smtClean="0"/>
              <a:t>0,25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Плоскость </a:t>
            </a:r>
            <a:r>
              <a:rPr lang="en-US" sz="2800" b="1" dirty="0" smtClean="0">
                <a:cs typeface="Times New Roman"/>
              </a:rPr>
              <a:t>v </a:t>
            </a:r>
            <a:r>
              <a:rPr lang="en-US" sz="2800" b="1" dirty="0" smtClean="0">
                <a:ea typeface="Calibri"/>
                <a:cs typeface="Times New Roman"/>
              </a:rPr>
              <a:t>–</a:t>
            </a:r>
            <a:r>
              <a:rPr lang="en-US" sz="2800" dirty="0" smtClean="0">
                <a:ea typeface="Calibri"/>
                <a:cs typeface="Times New Roman"/>
              </a:rPr>
              <a:t> </a:t>
            </a:r>
            <a:r>
              <a:rPr lang="en-US" sz="2800" b="1" dirty="0" smtClean="0">
                <a:ea typeface="Calibri"/>
                <a:cs typeface="Times New Roman"/>
              </a:rPr>
              <a:t>u</a:t>
            </a:r>
            <a:r>
              <a:rPr lang="en-US" sz="2800" b="1" baseline="-25000" dirty="0" smtClean="0">
                <a:ea typeface="Calibri"/>
                <a:cs typeface="Times New Roman"/>
              </a:rPr>
              <a:t>1</a:t>
            </a:r>
            <a:endParaRPr lang="ru-RU" sz="2800" b="1" dirty="0" smtClean="0"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8" y="908720"/>
          <a:ext cx="4248472" cy="1944215"/>
        </p:xfrm>
        <a:graphic>
          <a:graphicData uri="http://schemas.openxmlformats.org/drawingml/2006/table">
            <a:tbl>
              <a:tblPr/>
              <a:tblGrid>
                <a:gridCol w="480957"/>
                <a:gridCol w="1282558"/>
                <a:gridCol w="961918"/>
                <a:gridCol w="1523039"/>
              </a:tblGrid>
              <a:tr h="407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4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0,5а</a:t>
                      </a:r>
                      <a:r>
                        <a:rPr lang="ru-RU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+2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0,125а</a:t>
                      </a:r>
                      <a:r>
                        <a:rPr lang="ru-RU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-0,5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24128" y="177281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Седло </a:t>
            </a:r>
            <a:r>
              <a:rPr lang="ru-RU" sz="2000" dirty="0" smtClean="0"/>
              <a:t>в точке 1;</a:t>
            </a:r>
          </a:p>
          <a:p>
            <a:r>
              <a:rPr lang="ru-RU" sz="2000" i="1" dirty="0" smtClean="0"/>
              <a:t>уст. узел </a:t>
            </a:r>
            <a:r>
              <a:rPr lang="ru-RU" sz="2000" dirty="0" smtClean="0"/>
              <a:t>в точке 4.</a:t>
            </a:r>
            <a:endParaRPr lang="ru-RU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112474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a typeface="Calibri"/>
                <a:cs typeface="Times New Roman"/>
              </a:rPr>
              <a:t>a</a:t>
            </a:r>
            <a:r>
              <a:rPr lang="en-US" sz="2400" baseline="-25000" dirty="0" smtClean="0">
                <a:ea typeface="Calibri"/>
                <a:cs typeface="Times New Roman"/>
              </a:rPr>
              <a:t>1</a:t>
            </a:r>
            <a:r>
              <a:rPr lang="ru-RU" sz="2400" dirty="0" smtClean="0"/>
              <a:t>&lt;</a:t>
            </a:r>
            <a:r>
              <a:rPr lang="en-US" sz="2400" dirty="0" smtClean="0"/>
              <a:t> 4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979712" y="2924944"/>
            <a:ext cx="5328592" cy="3672408"/>
            <a:chOff x="3779912" y="2996952"/>
            <a:chExt cx="5328592" cy="3672408"/>
          </a:xfrm>
        </p:grpSpPr>
        <p:pic>
          <p:nvPicPr>
            <p:cNvPr id="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l="32281" t="17955" r="27557" b="38576"/>
            <a:stretch>
              <a:fillRect/>
            </a:stretch>
          </p:blipFill>
          <p:spPr bwMode="auto">
            <a:xfrm>
              <a:off x="3851919" y="3429000"/>
              <a:ext cx="4790098" cy="3240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779912" y="2996952"/>
              <a:ext cx="53285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Фазовый портрет системы в плоскости </a:t>
              </a:r>
              <a:r>
                <a:rPr lang="en-US" sz="2000" dirty="0" smtClean="0">
                  <a:cs typeface="Times New Roman"/>
                </a:rPr>
                <a:t>v</a:t>
              </a:r>
              <a:r>
                <a:rPr lang="en-US" sz="2000" dirty="0" smtClean="0">
                  <a:ea typeface="Calibri"/>
                  <a:cs typeface="Times New Roman"/>
                </a:rPr>
                <a:t> – u</a:t>
              </a:r>
              <a:r>
                <a:rPr lang="en-US" sz="2000" baseline="-25000" dirty="0" smtClean="0">
                  <a:ea typeface="Calibri"/>
                  <a:cs typeface="Times New Roman"/>
                </a:rPr>
                <a:t>1</a:t>
              </a:r>
              <a:r>
                <a:rPr lang="ru-RU" sz="2000" dirty="0" smtClean="0"/>
                <a:t>. </a:t>
              </a:r>
              <a:endParaRPr lang="ru-RU" sz="2000" dirty="0" smtClean="0">
                <a:ea typeface="Calibri"/>
                <a:cs typeface="Times New Roman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668344" y="3657218"/>
              <a:ext cx="9361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ea typeface="Calibri"/>
                  <a:cs typeface="Times New Roman"/>
                </a:rPr>
                <a:t>a</a:t>
              </a:r>
              <a:r>
                <a:rPr lang="en-US" sz="2000" b="1" baseline="-25000" dirty="0" smtClean="0">
                  <a:ea typeface="Calibri"/>
                  <a:cs typeface="Times New Roman"/>
                </a:rPr>
                <a:t>1</a:t>
              </a:r>
              <a:r>
                <a:rPr lang="ru-RU" sz="2000" b="1" dirty="0" smtClean="0"/>
                <a:t>=</a:t>
              </a:r>
              <a:r>
                <a:rPr lang="en-US" sz="2000" b="1" dirty="0" smtClean="0"/>
                <a:t>3</a:t>
              </a:r>
              <a:r>
                <a:rPr lang="ru-RU" sz="2000" b="1" dirty="0" smtClean="0"/>
                <a:t>, </a:t>
              </a:r>
              <a:r>
                <a:rPr lang="en-US" sz="2000" b="1" dirty="0" smtClean="0">
                  <a:ea typeface="Calibri"/>
                  <a:cs typeface="Times New Roman"/>
                </a:rPr>
                <a:t>a</a:t>
              </a:r>
              <a:r>
                <a:rPr lang="en-US" sz="2000" b="1" baseline="-25000" dirty="0" smtClean="0">
                  <a:ea typeface="Calibri"/>
                  <a:cs typeface="Times New Roman"/>
                </a:rPr>
                <a:t>2</a:t>
              </a:r>
              <a:r>
                <a:rPr lang="ru-RU" sz="2000" b="1" dirty="0" smtClean="0"/>
                <a:t>=</a:t>
              </a:r>
              <a:r>
                <a:rPr lang="en-US" sz="2000" b="1" dirty="0" smtClean="0"/>
                <a:t>2</a:t>
              </a:r>
              <a:r>
                <a:rPr lang="ru-RU" sz="2000" b="1" dirty="0" smtClean="0"/>
                <a:t>.</a:t>
              </a:r>
              <a:endParaRPr lang="ru-RU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Плоскость </a:t>
            </a:r>
            <a:r>
              <a:rPr lang="en-US" sz="2800" b="1" dirty="0" smtClean="0">
                <a:cs typeface="Times New Roman"/>
              </a:rPr>
              <a:t>v </a:t>
            </a:r>
            <a:r>
              <a:rPr lang="en-US" sz="2800" b="1" dirty="0" smtClean="0">
                <a:ea typeface="Calibri"/>
                <a:cs typeface="Times New Roman"/>
              </a:rPr>
              <a:t>–</a:t>
            </a:r>
            <a:r>
              <a:rPr lang="en-US" sz="2800" dirty="0" smtClean="0">
                <a:ea typeface="Calibri"/>
                <a:cs typeface="Times New Roman"/>
              </a:rPr>
              <a:t> </a:t>
            </a:r>
            <a:r>
              <a:rPr lang="en-US" sz="2800" b="1" dirty="0" smtClean="0">
                <a:ea typeface="Calibri"/>
                <a:cs typeface="Times New Roman"/>
              </a:rPr>
              <a:t>u</a:t>
            </a:r>
            <a:r>
              <a:rPr lang="en-US" sz="2800" b="1" baseline="-25000" dirty="0" smtClean="0">
                <a:ea typeface="Calibri"/>
                <a:cs typeface="Times New Roman"/>
              </a:rPr>
              <a:t>1</a:t>
            </a:r>
            <a:endParaRPr lang="ru-RU" sz="2800" b="1" dirty="0" smtClean="0"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105273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a typeface="Calibri"/>
                <a:cs typeface="Times New Roman"/>
              </a:rPr>
              <a:t>a</a:t>
            </a:r>
            <a:r>
              <a:rPr lang="en-US" sz="2400" baseline="-25000" dirty="0" smtClean="0">
                <a:ea typeface="Calibri"/>
                <a:cs typeface="Times New Roman"/>
              </a:rPr>
              <a:t>1</a:t>
            </a:r>
            <a:r>
              <a:rPr lang="ru-RU" sz="2400" dirty="0" smtClean="0"/>
              <a:t>=</a:t>
            </a:r>
            <a:r>
              <a:rPr lang="en-US" sz="2400" dirty="0" smtClean="0"/>
              <a:t>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4128" y="1628800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Седло </a:t>
            </a:r>
            <a:r>
              <a:rPr lang="ru-RU" sz="2000" dirty="0" smtClean="0"/>
              <a:t>в точке 1;</a:t>
            </a:r>
          </a:p>
          <a:p>
            <a:r>
              <a:rPr lang="ru-RU" sz="2000" i="1" dirty="0" smtClean="0"/>
              <a:t>седло-узел </a:t>
            </a:r>
            <a:r>
              <a:rPr lang="ru-RU" sz="2000" dirty="0" smtClean="0"/>
              <a:t>в точке 4.</a:t>
            </a:r>
            <a:endParaRPr lang="ru-RU" sz="2000" i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123728" y="2996952"/>
            <a:ext cx="5365104" cy="3672408"/>
            <a:chOff x="3743400" y="2996952"/>
            <a:chExt cx="5365104" cy="3672408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864443" y="3429000"/>
              <a:ext cx="4812013" cy="3240360"/>
              <a:chOff x="3203848" y="188639"/>
              <a:chExt cx="5748117" cy="4006263"/>
            </a:xfrm>
          </p:grpSpPr>
          <p:pic>
            <p:nvPicPr>
              <p:cNvPr id="3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2281" t="17870" r="28738" b="38660"/>
              <a:stretch>
                <a:fillRect/>
              </a:stretch>
            </p:blipFill>
            <p:spPr bwMode="auto">
              <a:xfrm>
                <a:off x="3203848" y="188639"/>
                <a:ext cx="5748117" cy="4006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4355976" y="3212976"/>
                <a:ext cx="720080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743400" y="2996952"/>
              <a:ext cx="5365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Фазовый портрет системы в плоскости </a:t>
              </a:r>
              <a:r>
                <a:rPr lang="en-US" sz="2000" dirty="0" smtClean="0">
                  <a:cs typeface="Times New Roman"/>
                </a:rPr>
                <a:t>v</a:t>
              </a:r>
              <a:r>
                <a:rPr lang="en-US" sz="2000" dirty="0" smtClean="0">
                  <a:ea typeface="Calibri"/>
                  <a:cs typeface="Times New Roman"/>
                </a:rPr>
                <a:t> – u</a:t>
              </a:r>
              <a:r>
                <a:rPr lang="en-US" sz="2000" baseline="-25000" dirty="0" smtClean="0">
                  <a:ea typeface="Calibri"/>
                  <a:cs typeface="Times New Roman"/>
                </a:rPr>
                <a:t>1</a:t>
              </a:r>
              <a:r>
                <a:rPr lang="ru-RU" sz="2000" dirty="0" smtClean="0"/>
                <a:t>.</a:t>
              </a:r>
              <a:endParaRPr lang="ru-RU" sz="2000" dirty="0" smtClean="0">
                <a:ea typeface="Calibri"/>
                <a:cs typeface="Times New Roman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668344" y="3657218"/>
              <a:ext cx="9361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ea typeface="Calibri"/>
                  <a:cs typeface="Times New Roman"/>
                </a:rPr>
                <a:t>a</a:t>
              </a:r>
              <a:r>
                <a:rPr lang="en-US" sz="2000" b="1" baseline="-25000" dirty="0" smtClean="0">
                  <a:ea typeface="Calibri"/>
                  <a:cs typeface="Times New Roman"/>
                </a:rPr>
                <a:t>1</a:t>
              </a:r>
              <a:r>
                <a:rPr lang="ru-RU" sz="2000" b="1" dirty="0" smtClean="0"/>
                <a:t>=4, </a:t>
              </a:r>
              <a:r>
                <a:rPr lang="en-US" sz="2000" b="1" dirty="0" smtClean="0">
                  <a:ea typeface="Calibri"/>
                  <a:cs typeface="Times New Roman"/>
                </a:rPr>
                <a:t>a</a:t>
              </a:r>
              <a:r>
                <a:rPr lang="en-US" sz="2000" b="1" baseline="-25000" dirty="0" smtClean="0">
                  <a:ea typeface="Calibri"/>
                  <a:cs typeface="Times New Roman"/>
                </a:rPr>
                <a:t>2</a:t>
              </a:r>
              <a:r>
                <a:rPr lang="ru-RU" sz="2000" b="1" dirty="0" smtClean="0"/>
                <a:t>=</a:t>
              </a:r>
              <a:r>
                <a:rPr lang="en-US" sz="2000" b="1" dirty="0" smtClean="0"/>
                <a:t>2</a:t>
              </a:r>
              <a:r>
                <a:rPr lang="ru-RU" sz="2000" b="1" dirty="0" smtClean="0"/>
                <a:t>.</a:t>
              </a:r>
              <a:endParaRPr lang="ru-RU" sz="2000" b="1" dirty="0"/>
            </a:p>
          </p:txBody>
        </p:sp>
      </p:grp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83568" y="836712"/>
          <a:ext cx="4248472" cy="1944215"/>
        </p:xfrm>
        <a:graphic>
          <a:graphicData uri="http://schemas.openxmlformats.org/drawingml/2006/table">
            <a:tbl>
              <a:tblPr/>
              <a:tblGrid>
                <a:gridCol w="480957"/>
                <a:gridCol w="1282558"/>
                <a:gridCol w="961918"/>
                <a:gridCol w="1523039"/>
              </a:tblGrid>
              <a:tr h="407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4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0,5а</a:t>
                      </a:r>
                      <a:r>
                        <a:rPr lang="ru-RU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+2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0,125а</a:t>
                      </a:r>
                      <a:r>
                        <a:rPr lang="ru-RU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-0,5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Плоскость </a:t>
            </a:r>
            <a:r>
              <a:rPr lang="en-US" sz="2800" b="1" dirty="0" smtClean="0">
                <a:cs typeface="Times New Roman"/>
              </a:rPr>
              <a:t>v </a:t>
            </a:r>
            <a:r>
              <a:rPr lang="en-US" sz="2800" b="1" dirty="0" smtClean="0">
                <a:ea typeface="Calibri"/>
                <a:cs typeface="Times New Roman"/>
              </a:rPr>
              <a:t>–</a:t>
            </a:r>
            <a:r>
              <a:rPr lang="en-US" sz="2800" dirty="0" smtClean="0">
                <a:ea typeface="Calibri"/>
                <a:cs typeface="Times New Roman"/>
              </a:rPr>
              <a:t> </a:t>
            </a:r>
            <a:r>
              <a:rPr lang="en-US" sz="2800" b="1" dirty="0" smtClean="0">
                <a:ea typeface="Calibri"/>
                <a:cs typeface="Times New Roman"/>
              </a:rPr>
              <a:t>u</a:t>
            </a:r>
            <a:r>
              <a:rPr lang="en-US" sz="2800" b="1" baseline="-25000" dirty="0" smtClean="0">
                <a:ea typeface="Calibri"/>
                <a:cs typeface="Times New Roman"/>
              </a:rPr>
              <a:t>1</a:t>
            </a:r>
            <a:endParaRPr lang="ru-RU" sz="2800" b="1" dirty="0" smtClean="0">
              <a:ea typeface="Calibri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4208" y="90872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a typeface="Calibri"/>
                <a:cs typeface="Times New Roman"/>
              </a:rPr>
              <a:t>a</a:t>
            </a:r>
            <a:r>
              <a:rPr lang="en-US" sz="2400" baseline="-25000" dirty="0" smtClean="0">
                <a:ea typeface="Calibri"/>
                <a:cs typeface="Times New Roman"/>
              </a:rPr>
              <a:t>1</a:t>
            </a:r>
            <a:r>
              <a:rPr lang="ru-RU" sz="2400" dirty="0" smtClean="0"/>
              <a:t>&gt;</a:t>
            </a:r>
            <a:r>
              <a:rPr lang="en-US" sz="2400" dirty="0" smtClean="0"/>
              <a:t> 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24128" y="1484784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Седло </a:t>
            </a:r>
            <a:r>
              <a:rPr lang="ru-RU" sz="2000" dirty="0" smtClean="0"/>
              <a:t>в точке 1;</a:t>
            </a:r>
          </a:p>
          <a:p>
            <a:r>
              <a:rPr lang="ru-RU" sz="2000" i="1" dirty="0" smtClean="0"/>
              <a:t>седло </a:t>
            </a:r>
            <a:r>
              <a:rPr lang="ru-RU" sz="2000" dirty="0" smtClean="0"/>
              <a:t>в точке 4;</a:t>
            </a:r>
          </a:p>
          <a:p>
            <a:r>
              <a:rPr lang="ru-RU" sz="2000" i="1" dirty="0" smtClean="0"/>
              <a:t>уст. узел </a:t>
            </a:r>
            <a:r>
              <a:rPr lang="ru-RU" sz="2000" dirty="0" smtClean="0"/>
              <a:t>в точке 6.</a:t>
            </a:r>
            <a:endParaRPr lang="ru-RU" sz="2000" i="1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2051720" y="2924944"/>
            <a:ext cx="5184576" cy="3744416"/>
            <a:chOff x="3707904" y="2924944"/>
            <a:chExt cx="5184576" cy="3744416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3851920" y="3356992"/>
              <a:ext cx="4824536" cy="3312368"/>
              <a:chOff x="1979712" y="3212976"/>
              <a:chExt cx="4752528" cy="3312368"/>
            </a:xfrm>
          </p:grpSpPr>
          <p:pic>
            <p:nvPicPr>
              <p:cNvPr id="4104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523" t="20705" r="56496" b="35825"/>
              <a:stretch>
                <a:fillRect/>
              </a:stretch>
            </p:blipFill>
            <p:spPr bwMode="auto">
              <a:xfrm>
                <a:off x="1979712" y="3212976"/>
                <a:ext cx="4752528" cy="3312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Прямоугольник 12"/>
              <p:cNvSpPr/>
              <p:nvPr/>
            </p:nvSpPr>
            <p:spPr>
              <a:xfrm>
                <a:off x="2483768" y="5661248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707904" y="2924944"/>
              <a:ext cx="5184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Фазовый портрет системы в плоскости </a:t>
              </a:r>
              <a:r>
                <a:rPr lang="en-US" sz="2000" dirty="0" smtClean="0">
                  <a:cs typeface="Times New Roman"/>
                </a:rPr>
                <a:t>v</a:t>
              </a:r>
              <a:r>
                <a:rPr lang="en-US" sz="2000" dirty="0" smtClean="0">
                  <a:ea typeface="Calibri"/>
                  <a:cs typeface="Times New Roman"/>
                </a:rPr>
                <a:t> – u</a:t>
              </a:r>
              <a:r>
                <a:rPr lang="en-US" sz="2000" baseline="-25000" dirty="0" smtClean="0">
                  <a:ea typeface="Calibri"/>
                  <a:cs typeface="Times New Roman"/>
                </a:rPr>
                <a:t>1</a:t>
              </a:r>
              <a:r>
                <a:rPr lang="ru-RU" sz="2000" dirty="0" smtClean="0"/>
                <a:t>. </a:t>
              </a:r>
              <a:endParaRPr lang="ru-RU" sz="2000" dirty="0" smtClean="0">
                <a:ea typeface="Calibri"/>
                <a:cs typeface="Times New Roman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668344" y="3657218"/>
              <a:ext cx="9361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ea typeface="Calibri"/>
                  <a:cs typeface="Times New Roman"/>
                </a:rPr>
                <a:t>a</a:t>
              </a:r>
              <a:r>
                <a:rPr lang="en-US" sz="2000" b="1" baseline="-25000" dirty="0" smtClean="0">
                  <a:ea typeface="Calibri"/>
                  <a:cs typeface="Times New Roman"/>
                </a:rPr>
                <a:t>1</a:t>
              </a:r>
              <a:r>
                <a:rPr lang="ru-RU" sz="2000" b="1" dirty="0" smtClean="0"/>
                <a:t>=5, </a:t>
              </a:r>
              <a:r>
                <a:rPr lang="en-US" sz="2000" b="1" dirty="0" smtClean="0">
                  <a:ea typeface="Calibri"/>
                  <a:cs typeface="Times New Roman"/>
                </a:rPr>
                <a:t>a</a:t>
              </a:r>
              <a:r>
                <a:rPr lang="en-US" sz="2000" b="1" baseline="-25000" dirty="0" smtClean="0">
                  <a:ea typeface="Calibri"/>
                  <a:cs typeface="Times New Roman"/>
                </a:rPr>
                <a:t>2</a:t>
              </a:r>
              <a:r>
                <a:rPr lang="ru-RU" sz="2000" b="1" dirty="0" smtClean="0"/>
                <a:t>=</a:t>
              </a:r>
              <a:r>
                <a:rPr lang="en-US" sz="2000" b="1" dirty="0" smtClean="0"/>
                <a:t>2</a:t>
              </a:r>
              <a:r>
                <a:rPr lang="ru-RU" sz="2000" b="1" dirty="0" smtClean="0"/>
                <a:t>.</a:t>
              </a:r>
              <a:endParaRPr lang="ru-RU" sz="2000" b="1" dirty="0"/>
            </a:p>
          </p:txBody>
        </p:sp>
      </p:grp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83568" y="836712"/>
          <a:ext cx="4248472" cy="1944215"/>
        </p:xfrm>
        <a:graphic>
          <a:graphicData uri="http://schemas.openxmlformats.org/drawingml/2006/table">
            <a:tbl>
              <a:tblPr/>
              <a:tblGrid>
                <a:gridCol w="480957"/>
                <a:gridCol w="1282558"/>
                <a:gridCol w="961918"/>
                <a:gridCol w="1523039"/>
              </a:tblGrid>
              <a:tr h="407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2000" baseline="-25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4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0,5а</a:t>
                      </a:r>
                      <a:r>
                        <a:rPr lang="ru-RU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+2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0,125а</a:t>
                      </a:r>
                      <a:r>
                        <a:rPr lang="ru-RU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-0,5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9" y="836712"/>
          <a:ext cx="4248473" cy="1944216"/>
        </p:xfrm>
        <a:graphic>
          <a:graphicData uri="http://schemas.openxmlformats.org/drawingml/2006/table">
            <a:tbl>
              <a:tblPr/>
              <a:tblGrid>
                <a:gridCol w="480959"/>
                <a:gridCol w="801598"/>
                <a:gridCol w="1442877"/>
                <a:gridCol w="1523039"/>
              </a:tblGrid>
              <a:tr h="486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+10)/41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(4a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-1)/41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Плоскость </a:t>
            </a:r>
            <a:r>
              <a:rPr lang="en-US" sz="2800" b="1" dirty="0" smtClean="0"/>
              <a:t>v – </a:t>
            </a:r>
            <a:r>
              <a:rPr lang="en-US" sz="2800" b="1" dirty="0" smtClean="0">
                <a:ea typeface="Calibri"/>
                <a:cs typeface="Times New Roman"/>
              </a:rPr>
              <a:t>u</a:t>
            </a:r>
            <a:r>
              <a:rPr lang="en-US" sz="2800" b="1" baseline="-25000" dirty="0" smtClean="0">
                <a:ea typeface="Calibri"/>
                <a:cs typeface="Times New Roman"/>
              </a:rPr>
              <a:t>2</a:t>
            </a:r>
            <a:endParaRPr lang="ru-RU" sz="2800" b="1" dirty="0" smtClean="0">
              <a:ea typeface="Calibri"/>
              <a:cs typeface="Times New Roman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051720" y="2924944"/>
            <a:ext cx="5184576" cy="3744416"/>
            <a:chOff x="2051720" y="2924944"/>
            <a:chExt cx="5184576" cy="374441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2694" t="22320" r="48325" b="36100"/>
            <a:stretch>
              <a:fillRect/>
            </a:stretch>
          </p:blipFill>
          <p:spPr bwMode="auto">
            <a:xfrm>
              <a:off x="2195736" y="3356992"/>
              <a:ext cx="4824536" cy="331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Группа 4"/>
            <p:cNvGrpSpPr/>
            <p:nvPr/>
          </p:nvGrpSpPr>
          <p:grpSpPr>
            <a:xfrm>
              <a:off x="2051720" y="2924944"/>
              <a:ext cx="5184576" cy="3168352"/>
              <a:chOff x="3707904" y="2924944"/>
              <a:chExt cx="5184576" cy="3168352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4363613" y="5805264"/>
                <a:ext cx="292396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707904" y="2924944"/>
                <a:ext cx="51845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/>
                  <a:t>Фазовый портрет системы в плоскости </a:t>
                </a:r>
                <a:r>
                  <a:rPr lang="en-US" sz="2000" dirty="0" smtClean="0">
                    <a:cs typeface="Times New Roman"/>
                  </a:rPr>
                  <a:t>v</a:t>
                </a:r>
                <a:r>
                  <a:rPr lang="en-US" sz="2000" dirty="0" smtClean="0">
                    <a:ea typeface="Calibri"/>
                    <a:cs typeface="Times New Roman"/>
                  </a:rPr>
                  <a:t> – u</a:t>
                </a:r>
                <a:r>
                  <a:rPr lang="en-US" sz="2000" baseline="-25000" dirty="0" smtClean="0">
                    <a:ea typeface="Calibri"/>
                    <a:cs typeface="Times New Roman"/>
                  </a:rPr>
                  <a:t>2</a:t>
                </a:r>
                <a:r>
                  <a:rPr lang="ru-RU" sz="2000" dirty="0" smtClean="0"/>
                  <a:t>. </a:t>
                </a:r>
                <a:endParaRPr lang="ru-RU" sz="2000" dirty="0" smtClean="0">
                  <a:ea typeface="Calibri"/>
                  <a:cs typeface="Times New Roman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7668344" y="3513202"/>
                <a:ext cx="108012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ea typeface="Calibri"/>
                    <a:cs typeface="Times New Roman"/>
                  </a:rPr>
                  <a:t>a</a:t>
                </a:r>
                <a:r>
                  <a:rPr lang="en-US" sz="2000" b="1" baseline="-25000" dirty="0" smtClean="0">
                    <a:ea typeface="Calibri"/>
                    <a:cs typeface="Times New Roman"/>
                  </a:rPr>
                  <a:t>1</a:t>
                </a:r>
                <a:r>
                  <a:rPr lang="ru-RU" sz="2000" b="1" dirty="0" smtClean="0"/>
                  <a:t>=1, </a:t>
                </a:r>
                <a:r>
                  <a:rPr lang="en-US" sz="2000" b="1" dirty="0" smtClean="0">
                    <a:ea typeface="Calibri"/>
                    <a:cs typeface="Times New Roman"/>
                  </a:rPr>
                  <a:t>a</a:t>
                </a:r>
                <a:r>
                  <a:rPr lang="en-US" sz="2000" b="1" baseline="-25000" dirty="0" smtClean="0">
                    <a:ea typeface="Calibri"/>
                    <a:cs typeface="Times New Roman"/>
                  </a:rPr>
                  <a:t>2</a:t>
                </a:r>
                <a:r>
                  <a:rPr lang="ru-RU" sz="2000" b="1" dirty="0" smtClean="0"/>
                  <a:t>=0,2.</a:t>
                </a:r>
                <a:endParaRPr lang="ru-RU" sz="2000" b="1" dirty="0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6372200" y="112474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a typeface="Calibri"/>
                <a:cs typeface="Times New Roman"/>
              </a:rPr>
              <a:t>a</a:t>
            </a:r>
            <a:r>
              <a:rPr lang="en-US" sz="2400" baseline="-25000" dirty="0" smtClean="0">
                <a:ea typeface="Calibri"/>
                <a:cs typeface="Times New Roman"/>
              </a:rPr>
              <a:t>1</a:t>
            </a:r>
            <a:r>
              <a:rPr lang="ru-RU" sz="2400" dirty="0" smtClean="0"/>
              <a:t>&lt;</a:t>
            </a:r>
            <a:r>
              <a:rPr lang="en-US" sz="2400" dirty="0" smtClean="0"/>
              <a:t> </a:t>
            </a:r>
            <a:r>
              <a:rPr lang="ru-RU" sz="2400" dirty="0" smtClean="0"/>
              <a:t>0,25</a:t>
            </a:r>
            <a:endParaRPr lang="en-US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724128" y="177281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Седло </a:t>
            </a:r>
            <a:r>
              <a:rPr lang="ru-RU" sz="2000" dirty="0" smtClean="0"/>
              <a:t>в точке 1;</a:t>
            </a:r>
          </a:p>
          <a:p>
            <a:r>
              <a:rPr lang="ru-RU" sz="2000" i="1" dirty="0" smtClean="0"/>
              <a:t>уст. узел </a:t>
            </a:r>
            <a:r>
              <a:rPr lang="ru-RU" sz="2000" dirty="0" smtClean="0"/>
              <a:t>в точке 3.</a:t>
            </a:r>
            <a:endParaRPr lang="ru-RU" sz="2000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Плоскость </a:t>
            </a:r>
            <a:r>
              <a:rPr lang="en-US" sz="2800" b="1" dirty="0" smtClean="0"/>
              <a:t>v – </a:t>
            </a:r>
            <a:r>
              <a:rPr lang="en-US" sz="2800" b="1" dirty="0" smtClean="0">
                <a:ea typeface="Calibri"/>
                <a:cs typeface="Times New Roman"/>
              </a:rPr>
              <a:t>u</a:t>
            </a:r>
            <a:r>
              <a:rPr lang="en-US" sz="2800" b="1" baseline="-25000" dirty="0" smtClean="0">
                <a:ea typeface="Calibri"/>
                <a:cs typeface="Times New Roman"/>
              </a:rPr>
              <a:t>2</a:t>
            </a:r>
            <a:endParaRPr lang="ru-RU" sz="2800" b="1" dirty="0" smtClean="0"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9" y="836712"/>
          <a:ext cx="4248473" cy="1944216"/>
        </p:xfrm>
        <a:graphic>
          <a:graphicData uri="http://schemas.openxmlformats.org/drawingml/2006/table">
            <a:tbl>
              <a:tblPr/>
              <a:tblGrid>
                <a:gridCol w="480959"/>
                <a:gridCol w="801598"/>
                <a:gridCol w="1442877"/>
                <a:gridCol w="1523039"/>
              </a:tblGrid>
              <a:tr h="486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+10)/41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(4a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-1)/41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2051720" y="2924944"/>
            <a:ext cx="5184576" cy="3744416"/>
            <a:chOff x="2051720" y="2924944"/>
            <a:chExt cx="5184576" cy="374441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3285" t="21375" r="47144" b="36100"/>
            <a:stretch>
              <a:fillRect/>
            </a:stretch>
          </p:blipFill>
          <p:spPr bwMode="auto">
            <a:xfrm>
              <a:off x="2195736" y="3356992"/>
              <a:ext cx="4824536" cy="331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Группа 3"/>
            <p:cNvGrpSpPr/>
            <p:nvPr/>
          </p:nvGrpSpPr>
          <p:grpSpPr>
            <a:xfrm>
              <a:off x="2051720" y="2924944"/>
              <a:ext cx="5184576" cy="3168352"/>
              <a:chOff x="3707904" y="2924944"/>
              <a:chExt cx="5184576" cy="3168352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4363613" y="5805264"/>
                <a:ext cx="292396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707904" y="2924944"/>
                <a:ext cx="51845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/>
                  <a:t>Фазовый портрет системы в плоскости </a:t>
                </a:r>
                <a:r>
                  <a:rPr lang="en-US" sz="2000" dirty="0" smtClean="0">
                    <a:cs typeface="Times New Roman"/>
                  </a:rPr>
                  <a:t>v</a:t>
                </a:r>
                <a:r>
                  <a:rPr lang="en-US" sz="2000" dirty="0" smtClean="0">
                    <a:ea typeface="Calibri"/>
                    <a:cs typeface="Times New Roman"/>
                  </a:rPr>
                  <a:t> – u</a:t>
                </a:r>
                <a:r>
                  <a:rPr lang="en-US" sz="2000" baseline="-25000" dirty="0" smtClean="0">
                    <a:ea typeface="Calibri"/>
                    <a:cs typeface="Times New Roman"/>
                  </a:rPr>
                  <a:t>2</a:t>
                </a:r>
                <a:r>
                  <a:rPr lang="ru-RU" sz="2000" dirty="0" smtClean="0"/>
                  <a:t>. </a:t>
                </a:r>
                <a:endParaRPr lang="ru-RU" sz="2000" dirty="0" smtClean="0">
                  <a:ea typeface="Calibri"/>
                  <a:cs typeface="Times New Roman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7524328" y="3657218"/>
                <a:ext cx="108012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ea typeface="Calibri"/>
                    <a:cs typeface="Times New Roman"/>
                  </a:rPr>
                  <a:t>a</a:t>
                </a:r>
                <a:r>
                  <a:rPr lang="en-US" sz="2000" b="1" baseline="-25000" dirty="0" smtClean="0">
                    <a:ea typeface="Calibri"/>
                    <a:cs typeface="Times New Roman"/>
                  </a:rPr>
                  <a:t>1</a:t>
                </a:r>
                <a:r>
                  <a:rPr lang="ru-RU" sz="2000" b="1" dirty="0" smtClean="0"/>
                  <a:t>=1, </a:t>
                </a:r>
                <a:r>
                  <a:rPr lang="en-US" sz="2000" b="1" dirty="0" smtClean="0">
                    <a:ea typeface="Calibri"/>
                    <a:cs typeface="Times New Roman"/>
                  </a:rPr>
                  <a:t>a</a:t>
                </a:r>
                <a:r>
                  <a:rPr lang="en-US" sz="2000" b="1" baseline="-25000" dirty="0" smtClean="0">
                    <a:ea typeface="Calibri"/>
                    <a:cs typeface="Times New Roman"/>
                  </a:rPr>
                  <a:t>2</a:t>
                </a:r>
                <a:r>
                  <a:rPr lang="ru-RU" sz="2000" b="1" dirty="0" smtClean="0"/>
                  <a:t>=0,25.</a:t>
                </a:r>
                <a:endParaRPr lang="ru-RU" sz="2000" b="1" dirty="0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6372200" y="105273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a typeface="Calibri"/>
                <a:cs typeface="Times New Roman"/>
              </a:rPr>
              <a:t>a</a:t>
            </a:r>
            <a:r>
              <a:rPr lang="en-US" sz="2400" baseline="-25000" dirty="0" smtClean="0">
                <a:ea typeface="Calibri"/>
                <a:cs typeface="Times New Roman"/>
              </a:rPr>
              <a:t>2 </a:t>
            </a:r>
            <a:r>
              <a:rPr lang="ru-RU" sz="2400" dirty="0" smtClean="0"/>
              <a:t>=</a:t>
            </a:r>
            <a:r>
              <a:rPr lang="en-US" sz="2400" dirty="0" smtClean="0"/>
              <a:t> </a:t>
            </a:r>
            <a:r>
              <a:rPr lang="ru-RU" sz="2400" dirty="0" smtClean="0"/>
              <a:t>0,25</a:t>
            </a:r>
            <a:endParaRPr lang="en-US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724128" y="162880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Седло </a:t>
            </a:r>
            <a:r>
              <a:rPr lang="ru-RU" sz="2000" dirty="0" smtClean="0"/>
              <a:t>в точке 1;</a:t>
            </a:r>
          </a:p>
          <a:p>
            <a:r>
              <a:rPr lang="ru-RU" sz="2000" i="1" dirty="0" smtClean="0"/>
              <a:t>седло-узел </a:t>
            </a:r>
            <a:r>
              <a:rPr lang="ru-RU" sz="2000" dirty="0" smtClean="0"/>
              <a:t>в точке 4.</a:t>
            </a:r>
            <a:endParaRPr lang="ru-RU" sz="2000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l="4425" t="21375" r="56594" b="36100"/>
          <a:stretch>
            <a:fillRect/>
          </a:stretch>
        </p:blipFill>
        <p:spPr bwMode="auto">
          <a:xfrm>
            <a:off x="2195736" y="3356992"/>
            <a:ext cx="48245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Плоскость </a:t>
            </a:r>
            <a:r>
              <a:rPr lang="en-US" sz="2800" b="1" dirty="0" smtClean="0"/>
              <a:t>v – </a:t>
            </a:r>
            <a:r>
              <a:rPr lang="en-US" sz="2800" b="1" dirty="0" smtClean="0">
                <a:ea typeface="Calibri"/>
                <a:cs typeface="Times New Roman"/>
              </a:rPr>
              <a:t>u</a:t>
            </a:r>
            <a:r>
              <a:rPr lang="en-US" sz="2800" b="1" baseline="-25000" dirty="0" smtClean="0">
                <a:ea typeface="Calibri"/>
                <a:cs typeface="Times New Roman"/>
              </a:rPr>
              <a:t>2</a:t>
            </a:r>
            <a:endParaRPr lang="ru-RU" sz="2800" b="1" dirty="0" smtClean="0"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9" y="836712"/>
          <a:ext cx="4248473" cy="1944216"/>
        </p:xfrm>
        <a:graphic>
          <a:graphicData uri="http://schemas.openxmlformats.org/drawingml/2006/table">
            <a:tbl>
              <a:tblPr/>
              <a:tblGrid>
                <a:gridCol w="480959"/>
                <a:gridCol w="801598"/>
                <a:gridCol w="1442877"/>
                <a:gridCol w="1523039"/>
              </a:tblGrid>
              <a:tr h="486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+10)/41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(4a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-1)/41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2051720" y="2924944"/>
            <a:ext cx="5184576" cy="1283950"/>
            <a:chOff x="3707904" y="2924944"/>
            <a:chExt cx="5184576" cy="1283950"/>
          </a:xfrm>
        </p:grpSpPr>
        <p:sp>
          <p:nvSpPr>
            <p:cNvPr id="6" name="TextBox 5"/>
            <p:cNvSpPr txBox="1"/>
            <p:nvPr/>
          </p:nvSpPr>
          <p:spPr>
            <a:xfrm>
              <a:off x="3707904" y="2924944"/>
              <a:ext cx="5184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Фазовый портрет системы в плоскости </a:t>
              </a:r>
              <a:r>
                <a:rPr lang="en-US" sz="2000" dirty="0" smtClean="0">
                  <a:cs typeface="Times New Roman"/>
                </a:rPr>
                <a:t>v</a:t>
              </a:r>
              <a:r>
                <a:rPr lang="en-US" sz="2000" dirty="0" smtClean="0">
                  <a:ea typeface="Calibri"/>
                  <a:cs typeface="Times New Roman"/>
                </a:rPr>
                <a:t> – u</a:t>
              </a:r>
              <a:r>
                <a:rPr lang="en-US" sz="2000" baseline="-25000" dirty="0" smtClean="0">
                  <a:ea typeface="Calibri"/>
                  <a:cs typeface="Times New Roman"/>
                </a:rPr>
                <a:t>2</a:t>
              </a:r>
              <a:r>
                <a:rPr lang="ru-RU" sz="2000" dirty="0" smtClean="0"/>
                <a:t>. </a:t>
              </a:r>
              <a:endParaRPr lang="ru-RU" sz="2000" dirty="0" smtClean="0">
                <a:ea typeface="Calibri"/>
                <a:cs typeface="Times New Roman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668344" y="3501008"/>
              <a:ext cx="108012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ea typeface="Calibri"/>
                  <a:cs typeface="Times New Roman"/>
                </a:rPr>
                <a:t>a</a:t>
              </a:r>
              <a:r>
                <a:rPr lang="en-US" sz="2000" b="1" baseline="-25000" dirty="0" smtClean="0">
                  <a:ea typeface="Calibri"/>
                  <a:cs typeface="Times New Roman"/>
                </a:rPr>
                <a:t>1</a:t>
              </a:r>
              <a:r>
                <a:rPr lang="ru-RU" sz="2000" b="1" dirty="0" smtClean="0"/>
                <a:t>=1, </a:t>
              </a:r>
              <a:r>
                <a:rPr lang="en-US" sz="2000" b="1" dirty="0" smtClean="0">
                  <a:ea typeface="Calibri"/>
                  <a:cs typeface="Times New Roman"/>
                </a:rPr>
                <a:t>a</a:t>
              </a:r>
              <a:r>
                <a:rPr lang="en-US" sz="2000" b="1" baseline="-25000" dirty="0" smtClean="0">
                  <a:ea typeface="Calibri"/>
                  <a:cs typeface="Times New Roman"/>
                </a:rPr>
                <a:t>2</a:t>
              </a:r>
              <a:r>
                <a:rPr lang="ru-RU" sz="2000" b="1" dirty="0" smtClean="0"/>
                <a:t>=0,4.</a:t>
              </a:r>
              <a:endParaRPr lang="ru-RU" sz="20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300192" y="134076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a typeface="Calibri"/>
                <a:cs typeface="Times New Roman"/>
              </a:rPr>
              <a:t>a</a:t>
            </a:r>
            <a:r>
              <a:rPr lang="en-US" sz="2400" baseline="-25000" dirty="0" smtClean="0">
                <a:ea typeface="Calibri"/>
                <a:cs typeface="Times New Roman"/>
              </a:rPr>
              <a:t>1</a:t>
            </a:r>
            <a:r>
              <a:rPr lang="ru-RU" sz="2400" dirty="0" smtClean="0"/>
              <a:t>&gt;</a:t>
            </a:r>
            <a:r>
              <a:rPr lang="en-US" sz="2400" dirty="0" smtClean="0"/>
              <a:t> </a:t>
            </a:r>
            <a:r>
              <a:rPr lang="ru-RU" sz="2400" dirty="0" smtClean="0"/>
              <a:t>0,25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295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Модель «один хищник – две жертвы»</a:t>
            </a:r>
            <a:endParaRPr lang="ru-RU" sz="2800" b="1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1259632" y="1417419"/>
            <a:ext cx="6768752" cy="4531861"/>
            <a:chOff x="1331640" y="1189201"/>
            <a:chExt cx="6768752" cy="4531861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5178" t="38385" r="32969" b="37990"/>
            <a:stretch>
              <a:fillRect/>
            </a:stretch>
          </p:blipFill>
          <p:spPr bwMode="auto">
            <a:xfrm>
              <a:off x="2843808" y="2276872"/>
              <a:ext cx="3096344" cy="2092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331640" y="1196752"/>
              <a:ext cx="2520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скорость роста численности жертв</a:t>
              </a:r>
              <a:endParaRPr lang="ru-RU" sz="2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95936" y="1189201"/>
              <a:ext cx="19442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наличие внутривидовой конкуренции</a:t>
              </a:r>
              <a:endParaRPr lang="ru-RU" sz="2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56176" y="1189201"/>
              <a:ext cx="19442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наличие межвидовой конкуренции</a:t>
              </a:r>
              <a:endParaRPr lang="ru-RU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72200" y="2492896"/>
              <a:ext cx="16561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потери от поедания хищником</a:t>
              </a:r>
              <a:endParaRPr lang="ru-RU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5736" y="4725144"/>
              <a:ext cx="1584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смертность</a:t>
              </a:r>
              <a:endParaRPr lang="ru-RU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91880" y="5013176"/>
              <a:ext cx="24482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рост за счёт потребления жертв</a:t>
              </a:r>
              <a:endParaRPr lang="ru-RU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40152" y="4509120"/>
              <a:ext cx="19442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внутривидовая конкуренция</a:t>
              </a:r>
              <a:endParaRPr lang="ru-RU" sz="2000" dirty="0"/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2771800" y="1844824"/>
              <a:ext cx="1296144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H="1">
              <a:off x="4499992" y="2132856"/>
              <a:ext cx="72008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H="1">
              <a:off x="5148064" y="2132856"/>
              <a:ext cx="1224136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H="1" flipV="1">
              <a:off x="5652120" y="2852936"/>
              <a:ext cx="1008112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H="1" flipV="1">
              <a:off x="5652120" y="4221088"/>
              <a:ext cx="36004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H="1" flipV="1">
              <a:off x="4644008" y="4221088"/>
              <a:ext cx="216024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flipV="1">
              <a:off x="4860032" y="4221088"/>
              <a:ext cx="216024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flipV="1">
              <a:off x="3563888" y="4221088"/>
              <a:ext cx="288032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5769" t="51615" r="28244" b="16256"/>
          <a:stretch>
            <a:fillRect/>
          </a:stretch>
        </p:blipFill>
        <p:spPr bwMode="auto">
          <a:xfrm>
            <a:off x="1763688" y="1700808"/>
            <a:ext cx="5976664" cy="461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15813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Возникновение предельного цикла в системе при значениях параметров, лежащих в окрестности линии </a:t>
            </a:r>
            <a:r>
              <a:rPr lang="ru-RU" sz="2800" b="1" dirty="0" err="1" smtClean="0"/>
              <a:t>сепаратрисного</a:t>
            </a:r>
            <a:r>
              <a:rPr lang="ru-RU" sz="2800" b="1" dirty="0" smtClean="0"/>
              <a:t> контура</a:t>
            </a:r>
            <a:endParaRPr lang="ru-RU" sz="2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4959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Плоскости </a:t>
            </a:r>
            <a:r>
              <a:rPr lang="en-US" sz="2800" b="1" dirty="0" smtClean="0">
                <a:cs typeface="Times New Roman"/>
              </a:rPr>
              <a:t>v </a:t>
            </a:r>
            <a:r>
              <a:rPr lang="en-US" sz="2800" b="1" dirty="0" smtClean="0">
                <a:ea typeface="Calibri"/>
                <a:cs typeface="Times New Roman"/>
              </a:rPr>
              <a:t>–</a:t>
            </a:r>
            <a:r>
              <a:rPr lang="en-US" sz="2800" dirty="0" smtClean="0">
                <a:ea typeface="Calibri"/>
                <a:cs typeface="Times New Roman"/>
              </a:rPr>
              <a:t> </a:t>
            </a:r>
            <a:r>
              <a:rPr lang="en-US" sz="2800" b="1" dirty="0" smtClean="0">
                <a:ea typeface="Calibri"/>
                <a:cs typeface="Times New Roman"/>
              </a:rPr>
              <a:t>u</a:t>
            </a:r>
            <a:r>
              <a:rPr lang="en-US" sz="2800" b="1" baseline="-25000" dirty="0" smtClean="0">
                <a:ea typeface="Calibri"/>
                <a:cs typeface="Times New Roman"/>
              </a:rPr>
              <a:t>1</a:t>
            </a:r>
            <a:r>
              <a:rPr lang="en-US" sz="2800" b="1" dirty="0" smtClean="0"/>
              <a:t> </a:t>
            </a:r>
            <a:r>
              <a:rPr lang="ru-RU" sz="2800" b="1" dirty="0" smtClean="0"/>
              <a:t>и </a:t>
            </a:r>
            <a:r>
              <a:rPr lang="en-US" sz="2800" b="1" dirty="0" smtClean="0"/>
              <a:t>v – </a:t>
            </a:r>
            <a:r>
              <a:rPr lang="en-US" sz="2800" b="1" dirty="0" smtClean="0">
                <a:ea typeface="Calibri"/>
                <a:cs typeface="Times New Roman"/>
              </a:rPr>
              <a:t>u</a:t>
            </a:r>
            <a:r>
              <a:rPr lang="en-US" sz="2800" b="1" baseline="-25000" dirty="0" smtClean="0">
                <a:ea typeface="Calibri"/>
                <a:cs typeface="Times New Roman"/>
              </a:rPr>
              <a:t>2</a:t>
            </a:r>
            <a:endParaRPr lang="ru-RU" sz="2800" b="1" dirty="0" smtClean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355264"/>
            <a:ext cx="85689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Итог: для каждой жертвы существует минимальная критическая  </a:t>
            </a:r>
          </a:p>
          <a:p>
            <a:r>
              <a:rPr lang="ru-RU" sz="2400" dirty="0" smtClean="0"/>
              <a:t>           скорость роста (4 для </a:t>
            </a:r>
            <a:r>
              <a:rPr lang="en-US" sz="2400" dirty="0" smtClean="0">
                <a:ea typeface="Calibri"/>
                <a:cs typeface="Times New Roman"/>
              </a:rPr>
              <a:t>u</a:t>
            </a:r>
            <a:r>
              <a:rPr lang="en-US" sz="2400" baseline="-25000" dirty="0" smtClean="0">
                <a:ea typeface="Calibri"/>
                <a:cs typeface="Times New Roman"/>
              </a:rPr>
              <a:t>1</a:t>
            </a:r>
            <a:r>
              <a:rPr lang="ru-RU" sz="2400" dirty="0" smtClean="0"/>
              <a:t> и 0,25 для </a:t>
            </a:r>
            <a:r>
              <a:rPr lang="en-US" sz="2400" dirty="0" smtClean="0">
                <a:ea typeface="Calibri"/>
                <a:cs typeface="Times New Roman"/>
              </a:rPr>
              <a:t>u</a:t>
            </a:r>
            <a:r>
              <a:rPr lang="en-US" sz="2400" baseline="-25000" dirty="0" smtClean="0">
                <a:ea typeface="Calibri"/>
                <a:cs typeface="Times New Roman"/>
              </a:rPr>
              <a:t>2</a:t>
            </a:r>
            <a:r>
              <a:rPr lang="ru-RU" sz="2400" dirty="0" smtClean="0"/>
              <a:t>), достижение  </a:t>
            </a:r>
          </a:p>
          <a:p>
            <a:r>
              <a:rPr lang="ru-RU" sz="2400" dirty="0" smtClean="0"/>
              <a:t>           которой необходимо для выживания хищника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   При достижении  критической скорости роста жертвы </a:t>
            </a:r>
            <a:r>
              <a:rPr lang="en-US" sz="2400" dirty="0" smtClean="0">
                <a:ea typeface="Calibri"/>
                <a:cs typeface="Times New Roman"/>
              </a:rPr>
              <a:t>u</a:t>
            </a:r>
            <a:r>
              <a:rPr lang="en-US" sz="2400" baseline="-25000" dirty="0" smtClean="0">
                <a:ea typeface="Calibri"/>
                <a:cs typeface="Times New Roman"/>
              </a:rPr>
              <a:t>2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          в системе возникает предельный цикл.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326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Параметрическая диаграмма</a:t>
            </a:r>
            <a:endParaRPr lang="ru-RU" sz="2800" b="1" dirty="0" smtClean="0">
              <a:ea typeface="Calibri"/>
              <a:cs typeface="Times New Roman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275856" y="908720"/>
            <a:ext cx="5544616" cy="4104456"/>
            <a:chOff x="2195736" y="1844824"/>
            <a:chExt cx="5904656" cy="4464496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2195736" y="1844824"/>
              <a:ext cx="5904656" cy="4464496"/>
              <a:chOff x="4211960" y="620688"/>
              <a:chExt cx="4392488" cy="3734129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4587" t="61065" r="51279" b="34210"/>
              <a:stretch>
                <a:fillRect/>
              </a:stretch>
            </p:blipFill>
            <p:spPr bwMode="auto">
              <a:xfrm>
                <a:off x="6372200" y="3789040"/>
                <a:ext cx="792088" cy="565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6359" t="28935" r="37104" b="49330"/>
              <a:stretch>
                <a:fillRect/>
              </a:stretch>
            </p:blipFill>
            <p:spPr bwMode="auto">
              <a:xfrm>
                <a:off x="5220072" y="708126"/>
                <a:ext cx="3312368" cy="2720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6966" t="28446" r="68309" b="49039"/>
              <a:stretch>
                <a:fillRect/>
              </a:stretch>
            </p:blipFill>
            <p:spPr bwMode="auto">
              <a:xfrm>
                <a:off x="4211960" y="620688"/>
                <a:ext cx="1008112" cy="2880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6316" t="56699" r="37007" b="38298"/>
              <a:stretch>
                <a:fillRect/>
              </a:stretch>
            </p:blipFill>
            <p:spPr bwMode="auto">
              <a:xfrm>
                <a:off x="5148064" y="3356992"/>
                <a:ext cx="3456384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3419872" y="4797152"/>
              <a:ext cx="288032" cy="4001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</a:rPr>
                <a:t>1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79912" y="4797152"/>
              <a:ext cx="288032" cy="4001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</a:rPr>
                <a:t>2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48064" y="4869160"/>
              <a:ext cx="288032" cy="4001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</a:rPr>
                <a:t>3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68144" y="4581128"/>
              <a:ext cx="288032" cy="4001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</a:rPr>
                <a:t>4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92080" y="3964994"/>
              <a:ext cx="288032" cy="4001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</a:rPr>
                <a:t>5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83968" y="2812866"/>
              <a:ext cx="288032" cy="4001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</a:rPr>
                <a:t>6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00192" y="2060848"/>
              <a:ext cx="288032" cy="4001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</a:rPr>
                <a:t>7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60232" y="3316922"/>
              <a:ext cx="288032" cy="4001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</a:rPr>
                <a:t>8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08304" y="4509120"/>
              <a:ext cx="288032" cy="4001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</a:rPr>
                <a:t>9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60232" y="4901098"/>
              <a:ext cx="504056" cy="4001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</a:rPr>
                <a:t>10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51520" y="3501008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 – выживает только </a:t>
            </a:r>
            <a:r>
              <a:rPr lang="en-US" sz="2000" dirty="0" smtClean="0">
                <a:ea typeface="Calibri"/>
                <a:cs typeface="Times New Roman"/>
              </a:rPr>
              <a:t>u</a:t>
            </a:r>
            <a:r>
              <a:rPr lang="en-US" sz="2000" baseline="-25000" dirty="0" smtClean="0">
                <a:ea typeface="Calibri"/>
                <a:cs typeface="Times New Roman"/>
              </a:rPr>
              <a:t>2</a:t>
            </a:r>
            <a:r>
              <a:rPr lang="ru-RU" sz="2000" dirty="0" smtClean="0">
                <a:cs typeface="Times New Roman"/>
              </a:rPr>
              <a:t>;</a:t>
            </a:r>
          </a:p>
          <a:p>
            <a:r>
              <a:rPr lang="ru-RU" sz="2000" dirty="0" smtClean="0">
                <a:cs typeface="Times New Roman"/>
              </a:rPr>
              <a:t>2 – триггер между </a:t>
            </a:r>
            <a:r>
              <a:rPr lang="ru-RU" sz="2000" dirty="0" smtClean="0"/>
              <a:t> жертвами;</a:t>
            </a:r>
          </a:p>
          <a:p>
            <a:r>
              <a:rPr lang="ru-RU" sz="2000" dirty="0" smtClean="0"/>
              <a:t>3 и 4 – выживает только </a:t>
            </a:r>
            <a:r>
              <a:rPr lang="en-US" sz="2000" dirty="0" smtClean="0">
                <a:ea typeface="Calibri"/>
                <a:cs typeface="Times New Roman"/>
              </a:rPr>
              <a:t>u</a:t>
            </a:r>
            <a:r>
              <a:rPr lang="en-US" sz="2000" baseline="-25000" dirty="0" smtClean="0">
                <a:ea typeface="Calibri"/>
                <a:cs typeface="Times New Roman"/>
              </a:rPr>
              <a:t>1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 5 – выживает либо </a:t>
            </a:r>
            <a:r>
              <a:rPr lang="en-US" sz="2000" dirty="0" smtClean="0">
                <a:ea typeface="Calibri"/>
                <a:cs typeface="Times New Roman"/>
              </a:rPr>
              <a:t>u</a:t>
            </a:r>
            <a:r>
              <a:rPr lang="en-US" sz="2000" baseline="-25000" dirty="0" smtClean="0">
                <a:ea typeface="Calibri"/>
                <a:cs typeface="Times New Roman"/>
              </a:rPr>
              <a:t>1</a:t>
            </a:r>
            <a:r>
              <a:rPr lang="ru-RU" sz="2000" dirty="0" smtClean="0"/>
              <a:t>, либо </a:t>
            </a:r>
            <a:r>
              <a:rPr lang="en-US" sz="2000" dirty="0" smtClean="0">
                <a:ea typeface="Calibri"/>
                <a:cs typeface="Times New Roman"/>
              </a:rPr>
              <a:t>u</a:t>
            </a:r>
            <a:r>
              <a:rPr lang="en-US" sz="2000" baseline="-25000" dirty="0" smtClean="0">
                <a:ea typeface="Calibri"/>
                <a:cs typeface="Times New Roman"/>
              </a:rPr>
              <a:t>2</a:t>
            </a:r>
            <a:r>
              <a:rPr lang="ru-RU" sz="2000" dirty="0" smtClean="0"/>
              <a:t> и хищник;</a:t>
            </a:r>
          </a:p>
          <a:p>
            <a:r>
              <a:rPr lang="ru-RU" sz="2000" dirty="0" smtClean="0"/>
              <a:t>6 и 7 – выживают </a:t>
            </a:r>
            <a:r>
              <a:rPr lang="en-US" sz="2000" dirty="0" smtClean="0">
                <a:ea typeface="Calibri"/>
                <a:cs typeface="Times New Roman"/>
              </a:rPr>
              <a:t>u</a:t>
            </a:r>
            <a:r>
              <a:rPr lang="en-US" sz="2000" baseline="-25000" dirty="0" smtClean="0">
                <a:ea typeface="Calibri"/>
                <a:cs typeface="Times New Roman"/>
              </a:rPr>
              <a:t>2</a:t>
            </a:r>
            <a:r>
              <a:rPr lang="ru-RU" sz="2000" dirty="0" smtClean="0"/>
              <a:t> и хищник;</a:t>
            </a:r>
          </a:p>
          <a:p>
            <a:r>
              <a:rPr lang="ru-RU" sz="2000" dirty="0" smtClean="0"/>
              <a:t>8 – триггер между жертвами и хищник;</a:t>
            </a:r>
          </a:p>
          <a:p>
            <a:r>
              <a:rPr lang="ru-RU" sz="2000" dirty="0" smtClean="0"/>
              <a:t>9 и 10 – выживают </a:t>
            </a:r>
            <a:r>
              <a:rPr lang="en-US" sz="2000" dirty="0" smtClean="0">
                <a:ea typeface="Calibri"/>
                <a:cs typeface="Times New Roman"/>
              </a:rPr>
              <a:t>u</a:t>
            </a:r>
            <a:r>
              <a:rPr lang="en-US" sz="2000" baseline="-25000" dirty="0" smtClean="0">
                <a:ea typeface="Calibri"/>
                <a:cs typeface="Times New Roman"/>
              </a:rPr>
              <a:t>1</a:t>
            </a:r>
            <a:r>
              <a:rPr lang="ru-RU" sz="2000" dirty="0" smtClean="0"/>
              <a:t> и хищник.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3326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Параметрическая диаграмма</a:t>
            </a:r>
            <a:endParaRPr lang="ru-RU" sz="2800" b="1" dirty="0" smtClean="0">
              <a:ea typeface="Calibri"/>
              <a:cs typeface="Times New Roman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475656" y="980728"/>
            <a:ext cx="5616624" cy="4896544"/>
            <a:chOff x="1619672" y="920914"/>
            <a:chExt cx="5904656" cy="5172382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1619672" y="1628800"/>
              <a:ext cx="5904656" cy="4464496"/>
              <a:chOff x="1907704" y="476672"/>
              <a:chExt cx="5904656" cy="4464496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1907704" y="476672"/>
                <a:ext cx="5904656" cy="4464496"/>
                <a:chOff x="4211960" y="620688"/>
                <a:chExt cx="4392488" cy="3734129"/>
              </a:xfrm>
            </p:grpSpPr>
            <p:pic>
              <p:nvPicPr>
                <p:cNvPr id="4" name="Picture 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44587" t="61065" r="51279" b="34210"/>
                <a:stretch>
                  <a:fillRect/>
                </a:stretch>
              </p:blipFill>
              <p:spPr bwMode="auto">
                <a:xfrm>
                  <a:off x="6372200" y="3789040"/>
                  <a:ext cx="792088" cy="565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46359" t="28935" r="37104" b="49330"/>
                <a:stretch>
                  <a:fillRect/>
                </a:stretch>
              </p:blipFill>
              <p:spPr bwMode="auto">
                <a:xfrm>
                  <a:off x="5220072" y="708126"/>
                  <a:ext cx="3312368" cy="27208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26966" t="28446" r="68309" b="49039"/>
                <a:stretch>
                  <a:fillRect/>
                </a:stretch>
              </p:blipFill>
              <p:spPr bwMode="auto">
                <a:xfrm>
                  <a:off x="4211960" y="620688"/>
                  <a:ext cx="1008112" cy="2880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46316" t="56699" r="37007" b="38298"/>
                <a:stretch>
                  <a:fillRect/>
                </a:stretch>
              </p:blipFill>
              <p:spPr bwMode="auto">
                <a:xfrm>
                  <a:off x="5148064" y="3356992"/>
                  <a:ext cx="3456384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8" name="Picture 2" descr="http://www4a.wolframalpha.com/Calculate/MSP/MSP87151f2dd634da73dig7000016f25g3hhgh37gh6?MSPStoreType=image/gif&amp;s=43&amp;w=200.&amp;h=191.&amp;cdf=Coordinates&amp;cdf=Tooltips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9412" t="1866" r="1274" b="69202"/>
              <a:stretch>
                <a:fillRect/>
              </a:stretch>
            </p:blipFill>
            <p:spPr bwMode="auto">
              <a:xfrm>
                <a:off x="4211960" y="1412777"/>
                <a:ext cx="1800200" cy="2232247"/>
              </a:xfrm>
              <a:prstGeom prst="rect">
                <a:avLst/>
              </a:prstGeom>
              <a:noFill/>
            </p:spPr>
          </p:pic>
          <p:cxnSp>
            <p:nvCxnSpPr>
              <p:cNvPr id="10" name="Прямая соединительная линия 9"/>
              <p:cNvCxnSpPr/>
              <p:nvPr/>
            </p:nvCxnSpPr>
            <p:spPr>
              <a:xfrm flipV="1">
                <a:off x="5364088" y="1340768"/>
                <a:ext cx="648072" cy="576064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4139952" y="3501008"/>
                <a:ext cx="432048" cy="72008"/>
              </a:xfrm>
              <a:prstGeom prst="line">
                <a:avLst/>
              </a:prstGeom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3512190" y="920914"/>
              <a:ext cx="3557933" cy="747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область положительных координат </a:t>
              </a:r>
              <a:r>
                <a:rPr lang="ru-RU" sz="2000" dirty="0" err="1" smtClean="0"/>
                <a:t>стац</a:t>
              </a:r>
              <a:r>
                <a:rPr lang="ru-RU" sz="2000" dirty="0" smtClean="0"/>
                <a:t>. точки 8</a:t>
              </a:r>
              <a:endParaRPr lang="ru-RU" sz="2000" dirty="0"/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5004048" y="1556792"/>
              <a:ext cx="36004" cy="17281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475656" y="5694347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Сосуществование двух жертв возможно только при стабильном выживании хищника.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9071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Фазовый портрет системы в плоскости </a:t>
            </a:r>
            <a:r>
              <a:rPr lang="en-US" sz="2800" b="1" dirty="0" smtClean="0"/>
              <a:t>v – </a:t>
            </a:r>
            <a:r>
              <a:rPr lang="en-US" sz="2800" b="1" dirty="0" smtClean="0">
                <a:ea typeface="Calibri"/>
                <a:cs typeface="Times New Roman"/>
              </a:rPr>
              <a:t>u</a:t>
            </a:r>
            <a:r>
              <a:rPr lang="en-US" sz="2800" b="1" baseline="-25000" dirty="0" smtClean="0">
                <a:ea typeface="Calibri"/>
                <a:cs typeface="Times New Roman"/>
              </a:rPr>
              <a:t>2</a:t>
            </a:r>
            <a:r>
              <a:rPr lang="ru-RU" sz="2800" b="1" dirty="0" smtClean="0">
                <a:ea typeface="Calibri"/>
                <a:cs typeface="Times New Roman"/>
              </a:rPr>
              <a:t>.</a:t>
            </a:r>
          </a:p>
          <a:p>
            <a:pPr algn="ctr"/>
            <a:r>
              <a:rPr lang="ru-RU" sz="2800" b="1" dirty="0" smtClean="0">
                <a:ea typeface="Calibri"/>
                <a:cs typeface="Times New Roman"/>
              </a:rPr>
              <a:t>Значения параметров: </a:t>
            </a:r>
            <a:r>
              <a:rPr lang="en-US" sz="2800" b="1" dirty="0" smtClean="0">
                <a:ea typeface="Calibri"/>
                <a:cs typeface="Times New Roman"/>
              </a:rPr>
              <a:t>a</a:t>
            </a:r>
            <a:r>
              <a:rPr lang="en-US" sz="2800" b="1" baseline="-25000" dirty="0" smtClean="0">
                <a:ea typeface="Calibri"/>
                <a:cs typeface="Times New Roman"/>
              </a:rPr>
              <a:t>1</a:t>
            </a:r>
            <a:r>
              <a:rPr lang="ru-RU" sz="2800" b="1" dirty="0" smtClean="0"/>
              <a:t>=2,4, </a:t>
            </a:r>
            <a:r>
              <a:rPr lang="en-US" sz="2800" b="1" dirty="0" smtClean="0">
                <a:ea typeface="Calibri"/>
                <a:cs typeface="Times New Roman"/>
              </a:rPr>
              <a:t>a</a:t>
            </a:r>
            <a:r>
              <a:rPr lang="en-US" sz="2800" b="1" baseline="-25000" dirty="0" smtClean="0">
                <a:ea typeface="Calibri"/>
                <a:cs typeface="Times New Roman"/>
              </a:rPr>
              <a:t>2</a:t>
            </a:r>
            <a:r>
              <a:rPr lang="ru-RU" sz="2800" b="1" dirty="0" smtClean="0"/>
              <a:t>=1,7537.</a:t>
            </a:r>
            <a:endParaRPr lang="ru-RU" sz="2800" b="1" dirty="0" smtClean="0"/>
          </a:p>
        </p:txBody>
      </p:sp>
      <p:grpSp>
        <p:nvGrpSpPr>
          <p:cNvPr id="8" name="Группа 7"/>
          <p:cNvGrpSpPr/>
          <p:nvPr/>
        </p:nvGrpSpPr>
        <p:grpSpPr>
          <a:xfrm>
            <a:off x="539552" y="2492896"/>
            <a:ext cx="8178509" cy="2760307"/>
            <a:chOff x="611560" y="2612909"/>
            <a:chExt cx="8178509" cy="276030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016" t="20430" r="56003" b="36100"/>
            <a:stretch>
              <a:fillRect/>
            </a:stretch>
          </p:blipFill>
          <p:spPr bwMode="auto">
            <a:xfrm>
              <a:off x="611560" y="2612909"/>
              <a:ext cx="3960440" cy="2760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523" t="20705" r="55906" b="36770"/>
            <a:stretch>
              <a:fillRect/>
            </a:stretch>
          </p:blipFill>
          <p:spPr bwMode="auto">
            <a:xfrm>
              <a:off x="4716016" y="2636912"/>
              <a:ext cx="4074053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1475656" y="4725144"/>
              <a:ext cx="360040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 стрелкой 6"/>
            <p:cNvCxnSpPr>
              <a:stCxn id="5" idx="3"/>
            </p:cNvCxnSpPr>
            <p:nvPr/>
          </p:nvCxnSpPr>
          <p:spPr>
            <a:xfrm>
              <a:off x="1835696" y="4833156"/>
              <a:ext cx="2880320" cy="3600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9071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Кинетический портрет системы</a:t>
            </a:r>
            <a:r>
              <a:rPr lang="ru-RU" sz="2800" b="1" dirty="0" smtClean="0">
                <a:ea typeface="Calibri"/>
                <a:cs typeface="Times New Roman"/>
              </a:rPr>
              <a:t>.</a:t>
            </a:r>
          </a:p>
          <a:p>
            <a:pPr algn="ctr"/>
            <a:r>
              <a:rPr lang="ru-RU" sz="2800" b="1" dirty="0" smtClean="0">
                <a:ea typeface="Calibri"/>
                <a:cs typeface="Times New Roman"/>
              </a:rPr>
              <a:t>Значения параметров: </a:t>
            </a:r>
            <a:r>
              <a:rPr lang="en-US" sz="2800" b="1" dirty="0" smtClean="0">
                <a:ea typeface="Calibri"/>
                <a:cs typeface="Times New Roman"/>
              </a:rPr>
              <a:t>a</a:t>
            </a:r>
            <a:r>
              <a:rPr lang="en-US" sz="2800" b="1" baseline="-25000" dirty="0" smtClean="0">
                <a:ea typeface="Calibri"/>
                <a:cs typeface="Times New Roman"/>
              </a:rPr>
              <a:t>1</a:t>
            </a:r>
            <a:r>
              <a:rPr lang="ru-RU" sz="2800" b="1" dirty="0" smtClean="0"/>
              <a:t>=2,4, </a:t>
            </a:r>
            <a:r>
              <a:rPr lang="en-US" sz="2800" b="1" dirty="0" smtClean="0">
                <a:ea typeface="Calibri"/>
                <a:cs typeface="Times New Roman"/>
              </a:rPr>
              <a:t>a</a:t>
            </a:r>
            <a:r>
              <a:rPr lang="en-US" sz="2800" b="1" baseline="-25000" dirty="0" smtClean="0">
                <a:ea typeface="Calibri"/>
                <a:cs typeface="Times New Roman"/>
              </a:rPr>
              <a:t>2</a:t>
            </a:r>
            <a:r>
              <a:rPr lang="ru-RU" sz="2800" b="1" dirty="0" smtClean="0"/>
              <a:t>=1,7537.</a:t>
            </a:r>
            <a:endParaRPr lang="ru-RU" sz="2800" b="1" dirty="0" smtClean="0"/>
          </a:p>
        </p:txBody>
      </p:sp>
      <p:grpSp>
        <p:nvGrpSpPr>
          <p:cNvPr id="10" name="Группа 9"/>
          <p:cNvGrpSpPr/>
          <p:nvPr/>
        </p:nvGrpSpPr>
        <p:grpSpPr>
          <a:xfrm>
            <a:off x="1994023" y="2204864"/>
            <a:ext cx="6178377" cy="3240360"/>
            <a:chOff x="1619672" y="2204864"/>
            <a:chExt cx="6178377" cy="32403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016" t="21375" r="55413" b="36100"/>
            <a:stretch>
              <a:fillRect/>
            </a:stretch>
          </p:blipFill>
          <p:spPr bwMode="auto">
            <a:xfrm>
              <a:off x="1619672" y="2204864"/>
              <a:ext cx="4824536" cy="3240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7020272" y="2674655"/>
              <a:ext cx="777777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ea typeface="Calibri"/>
                  <a:cs typeface="Times New Roman"/>
                </a:rPr>
                <a:t>u</a:t>
              </a:r>
              <a:r>
                <a:rPr lang="en-US" sz="2000" b="1" baseline="-25000" dirty="0" smtClean="0">
                  <a:ea typeface="Calibri"/>
                  <a:cs typeface="Times New Roman"/>
                </a:rPr>
                <a:t>1</a:t>
              </a:r>
              <a:r>
                <a:rPr lang="ru-RU" sz="2000" b="1" dirty="0" smtClean="0">
                  <a:ea typeface="Calibri"/>
                  <a:cs typeface="Times New Roman"/>
                </a:rPr>
                <a:t> </a:t>
              </a:r>
            </a:p>
            <a:p>
              <a:endParaRPr lang="ru-RU" sz="2000" b="1" dirty="0" smtClean="0">
                <a:ea typeface="Calibri"/>
                <a:cs typeface="Times New Roman"/>
              </a:endParaRPr>
            </a:p>
            <a:p>
              <a:endParaRPr lang="ru-RU" sz="2000" b="1" dirty="0" smtClean="0">
                <a:ea typeface="Calibri"/>
                <a:cs typeface="Times New Roman"/>
              </a:endParaRPr>
            </a:p>
            <a:p>
              <a:endParaRPr lang="ru-RU" sz="2000" b="1" dirty="0" smtClean="0">
                <a:ea typeface="Calibri"/>
                <a:cs typeface="Times New Roman"/>
              </a:endParaRPr>
            </a:p>
            <a:p>
              <a:endParaRPr lang="ru-RU" sz="2000" b="1" dirty="0" smtClean="0">
                <a:ea typeface="Calibri"/>
                <a:cs typeface="Times New Roman"/>
              </a:endParaRPr>
            </a:p>
            <a:p>
              <a:r>
                <a:rPr lang="en-US" sz="2000" b="1" dirty="0" smtClean="0">
                  <a:ea typeface="Calibri"/>
                  <a:cs typeface="Times New Roman"/>
                </a:rPr>
                <a:t>u</a:t>
              </a:r>
              <a:r>
                <a:rPr lang="en-US" sz="2000" b="1" baseline="-25000" dirty="0" smtClean="0">
                  <a:ea typeface="Calibri"/>
                  <a:cs typeface="Times New Roman"/>
                </a:rPr>
                <a:t>2</a:t>
              </a:r>
              <a:endParaRPr lang="en-US" sz="2000" dirty="0" smtClean="0"/>
            </a:p>
            <a:p>
              <a:endParaRPr lang="ru-RU" sz="2000" b="1" dirty="0" smtClean="0"/>
            </a:p>
            <a:p>
              <a:r>
                <a:rPr lang="en-US" sz="2000" b="1" dirty="0" smtClean="0"/>
                <a:t>v  </a:t>
              </a:r>
              <a:endParaRPr lang="ru-RU" sz="2000" dirty="0"/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 flipH="1">
              <a:off x="6156176" y="2924944"/>
              <a:ext cx="93610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H="1">
              <a:off x="6156176" y="4437112"/>
              <a:ext cx="93610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H="1">
              <a:off x="6156176" y="5013176"/>
              <a:ext cx="93610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6747" y="2708920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7584" y="1484788"/>
          <a:ext cx="7632847" cy="4176459"/>
        </p:xfrm>
        <a:graphic>
          <a:graphicData uri="http://schemas.openxmlformats.org/drawingml/2006/table">
            <a:tbl>
              <a:tblPr/>
              <a:tblGrid>
                <a:gridCol w="584496"/>
                <a:gridCol w="2371049"/>
                <a:gridCol w="2435847"/>
                <a:gridCol w="2241455"/>
              </a:tblGrid>
              <a:tr h="464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-1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="1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="1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(6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="1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="1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)/5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="1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="1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)/5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0,5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2000" b="1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+2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0,125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2000" b="1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-0,5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="1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+10)/41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(4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="1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-1)/41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8,2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="1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-4,4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="1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,2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="1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-0,7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="1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+1,2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0,5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="1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-0,75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="1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+1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295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Стационарные состояния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8681" t="26100" r="40057" b="43660"/>
          <a:stretch>
            <a:fillRect/>
          </a:stretch>
        </p:blipFill>
        <p:spPr bwMode="auto">
          <a:xfrm>
            <a:off x="1979712" y="1412776"/>
            <a:ext cx="51845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295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Стационарные состояния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2951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Сепаратрисный</a:t>
            </a:r>
            <a:r>
              <a:rPr lang="ru-RU" sz="2800" b="1" dirty="0" smtClean="0"/>
              <a:t> контур системы, проходящий через</a:t>
            </a:r>
          </a:p>
          <a:p>
            <a:pPr algn="ctr"/>
            <a:r>
              <a:rPr lang="ru-RU" sz="2800" b="1" dirty="0" smtClean="0"/>
              <a:t>три состояния равновесия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1043" t="43110" r="22929" b="22870"/>
          <a:stretch>
            <a:fillRect/>
          </a:stretch>
        </p:blipFill>
        <p:spPr bwMode="auto">
          <a:xfrm>
            <a:off x="909593" y="1722056"/>
            <a:ext cx="7406823" cy="437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95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Плоскость </a:t>
            </a:r>
            <a:r>
              <a:rPr lang="en-US" sz="2800" b="1" dirty="0" smtClean="0">
                <a:ea typeface="Calibri"/>
                <a:cs typeface="Times New Roman"/>
              </a:rPr>
              <a:t>u</a:t>
            </a:r>
            <a:r>
              <a:rPr lang="en-US" sz="2800" b="1" baseline="-25000" dirty="0" smtClean="0">
                <a:ea typeface="Calibri"/>
                <a:cs typeface="Times New Roman"/>
              </a:rPr>
              <a:t>2</a:t>
            </a:r>
            <a:r>
              <a:rPr lang="en-US" sz="2800" dirty="0" smtClean="0">
                <a:ea typeface="Calibri"/>
                <a:cs typeface="Times New Roman"/>
              </a:rPr>
              <a:t> </a:t>
            </a:r>
            <a:r>
              <a:rPr lang="en-US" sz="2800" b="1" dirty="0" smtClean="0">
                <a:ea typeface="Calibri"/>
                <a:cs typeface="Times New Roman"/>
              </a:rPr>
              <a:t>–</a:t>
            </a:r>
            <a:r>
              <a:rPr lang="en-US" sz="2800" dirty="0" smtClean="0">
                <a:ea typeface="Calibri"/>
                <a:cs typeface="Times New Roman"/>
              </a:rPr>
              <a:t> </a:t>
            </a:r>
            <a:r>
              <a:rPr lang="en-US" sz="2800" b="1" dirty="0" smtClean="0">
                <a:ea typeface="Calibri"/>
                <a:cs typeface="Times New Roman"/>
              </a:rPr>
              <a:t>u</a:t>
            </a:r>
            <a:r>
              <a:rPr lang="en-US" sz="2800" b="1" baseline="-25000" dirty="0" smtClean="0">
                <a:ea typeface="Calibri"/>
                <a:cs typeface="Times New Roman"/>
              </a:rPr>
              <a:t>1</a:t>
            </a:r>
            <a:endParaRPr lang="ru-RU" sz="2800" b="1" dirty="0" smtClean="0"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1" y="2636912"/>
          <a:ext cx="4104455" cy="2160240"/>
        </p:xfrm>
        <a:graphic>
          <a:graphicData uri="http://schemas.openxmlformats.org/drawingml/2006/table">
            <a:tbl>
              <a:tblPr/>
              <a:tblGrid>
                <a:gridCol w="542097"/>
                <a:gridCol w="1471409"/>
                <a:gridCol w="1393966"/>
                <a:gridCol w="696983"/>
              </a:tblGrid>
              <a:tr h="432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(6a</a:t>
                      </a:r>
                      <a:r>
                        <a:rPr lang="en-US" sz="2000" baseline="-25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-a</a:t>
                      </a:r>
                      <a:r>
                        <a:rPr lang="en-US" sz="2000" baseline="-25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)/5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-a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)/5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3608" y="177281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Стационарные точки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119675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Линии слияния равновесий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2204864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3=5 =&gt; </a:t>
            </a:r>
            <a:r>
              <a:rPr lang="en-US" sz="2000" dirty="0" smtClean="0">
                <a:ea typeface="Calibri"/>
                <a:cs typeface="Times New Roman"/>
              </a:rPr>
              <a:t>a</a:t>
            </a:r>
            <a:r>
              <a:rPr lang="en-US" sz="2000" baseline="-25000" dirty="0" smtClean="0">
                <a:ea typeface="Calibri"/>
                <a:cs typeface="Times New Roman"/>
              </a:rPr>
              <a:t>2</a:t>
            </a:r>
            <a:r>
              <a:rPr lang="ru-RU" sz="2000" dirty="0" smtClean="0"/>
              <a:t>= </a:t>
            </a:r>
            <a:r>
              <a:rPr lang="en-US" sz="2000" dirty="0" smtClean="0">
                <a:ea typeface="Calibri"/>
                <a:cs typeface="Times New Roman"/>
              </a:rPr>
              <a:t>a</a:t>
            </a:r>
            <a:r>
              <a:rPr lang="en-US" sz="2000" baseline="-25000" dirty="0" smtClean="0">
                <a:ea typeface="Calibri"/>
                <a:cs typeface="Times New Roman"/>
              </a:rPr>
              <a:t>1</a:t>
            </a:r>
            <a:r>
              <a:rPr lang="ru-RU" sz="2000" dirty="0" smtClean="0"/>
              <a:t>/6</a:t>
            </a:r>
          </a:p>
          <a:p>
            <a:r>
              <a:rPr lang="ru-RU" sz="2000" dirty="0" smtClean="0"/>
              <a:t>4=5 =&gt; </a:t>
            </a:r>
            <a:r>
              <a:rPr lang="en-US" sz="2000" dirty="0" smtClean="0">
                <a:ea typeface="Calibri"/>
                <a:cs typeface="Times New Roman"/>
              </a:rPr>
              <a:t>a</a:t>
            </a:r>
            <a:r>
              <a:rPr lang="en-US" sz="2000" baseline="-25000" dirty="0" smtClean="0">
                <a:ea typeface="Calibri"/>
                <a:cs typeface="Times New Roman"/>
              </a:rPr>
              <a:t>2</a:t>
            </a:r>
            <a:r>
              <a:rPr lang="ru-RU" sz="2000" dirty="0" smtClean="0"/>
              <a:t>= </a:t>
            </a:r>
            <a:r>
              <a:rPr lang="en-US" sz="2000" dirty="0" smtClean="0">
                <a:ea typeface="Calibri"/>
                <a:cs typeface="Times New Roman"/>
              </a:rPr>
              <a:t>a</a:t>
            </a:r>
            <a:r>
              <a:rPr lang="en-US" sz="2000" baseline="-25000" dirty="0" smtClean="0">
                <a:ea typeface="Calibri"/>
                <a:cs typeface="Times New Roman"/>
              </a:rPr>
              <a:t>1</a:t>
            </a:r>
            <a:endParaRPr lang="ru-RU" sz="20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4860032" y="3284984"/>
            <a:ext cx="3744416" cy="2952328"/>
            <a:chOff x="4860032" y="3429000"/>
            <a:chExt cx="3744416" cy="295232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4860032" y="3429000"/>
              <a:ext cx="3744416" cy="2952328"/>
              <a:chOff x="3635896" y="1124744"/>
              <a:chExt cx="3384376" cy="2448272"/>
            </a:xfrm>
          </p:grpSpPr>
          <p:grpSp>
            <p:nvGrpSpPr>
              <p:cNvPr id="8" name="Группа 4"/>
              <p:cNvGrpSpPr/>
              <p:nvPr/>
            </p:nvGrpSpPr>
            <p:grpSpPr>
              <a:xfrm>
                <a:off x="3635896" y="1124744"/>
                <a:ext cx="3384376" cy="2376264"/>
                <a:chOff x="4943262" y="2276872"/>
                <a:chExt cx="2725082" cy="1878510"/>
              </a:xfrm>
            </p:grpSpPr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35712" t="30825" r="49507" b="53497"/>
                <a:stretch>
                  <a:fillRect/>
                </a:stretch>
              </p:blipFill>
              <p:spPr bwMode="auto">
                <a:xfrm>
                  <a:off x="4943262" y="2348880"/>
                  <a:ext cx="2725082" cy="18065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" name="Прямоугольник 10"/>
                <p:cNvSpPr/>
                <p:nvPr/>
              </p:nvSpPr>
              <p:spPr>
                <a:xfrm>
                  <a:off x="5220072" y="2420888"/>
                  <a:ext cx="216024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TextBox 2"/>
                <p:cNvSpPr txBox="1"/>
                <p:nvPr/>
              </p:nvSpPr>
              <p:spPr>
                <a:xfrm>
                  <a:off x="5076056" y="227687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>
                      <a:solidFill>
                        <a:srgbClr val="5F5F5F"/>
                      </a:solidFill>
                    </a:rPr>
                    <a:t>а2</a:t>
                  </a:r>
                  <a:endParaRPr lang="ru-RU" dirty="0">
                    <a:solidFill>
                      <a:srgbClr val="5F5F5F"/>
                    </a:solidFill>
                  </a:endParaRPr>
                </a:p>
              </p:txBody>
            </p:sp>
          </p:grpSp>
          <p:sp>
            <p:nvSpPr>
              <p:cNvPr id="9" name="Прямоугольник 8"/>
              <p:cNvSpPr/>
              <p:nvPr/>
            </p:nvSpPr>
            <p:spPr>
              <a:xfrm>
                <a:off x="3635896" y="3037595"/>
                <a:ext cx="433209" cy="535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084168" y="4149080"/>
              <a:ext cx="360040" cy="400110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1</a:t>
              </a:r>
              <a:endParaRPr lang="ru-RU" sz="2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64288" y="4365104"/>
              <a:ext cx="360040" cy="400110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2</a:t>
              </a:r>
              <a:endParaRPr lang="ru-RU" sz="2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88224" y="5189130"/>
              <a:ext cx="360040" cy="400110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3</a:t>
              </a:r>
              <a:endParaRPr lang="ru-RU" sz="2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12360" y="5333146"/>
              <a:ext cx="360040" cy="400110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4</a:t>
              </a:r>
              <a:endParaRPr lang="ru-RU" sz="2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08304" y="5589240"/>
              <a:ext cx="360040" cy="400110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5</a:t>
              </a:r>
              <a:endParaRPr lang="ru-RU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6064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Стационарные точки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2" y="980729"/>
          <a:ext cx="4392486" cy="1944215"/>
        </p:xfrm>
        <a:graphic>
          <a:graphicData uri="http://schemas.openxmlformats.org/drawingml/2006/table">
            <a:tbl>
              <a:tblPr/>
              <a:tblGrid>
                <a:gridCol w="580138"/>
                <a:gridCol w="1574666"/>
                <a:gridCol w="1491788"/>
                <a:gridCol w="745894"/>
              </a:tblGrid>
              <a:tr h="3888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(6a</a:t>
                      </a:r>
                      <a:r>
                        <a:rPr lang="en-US" sz="2000" baseline="-25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-a</a:t>
                      </a:r>
                      <a:r>
                        <a:rPr lang="en-US" sz="2000" baseline="-25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)/5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-a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)/5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148064" y="404664"/>
            <a:ext cx="3456384" cy="2664296"/>
            <a:chOff x="4860032" y="3429000"/>
            <a:chExt cx="3744416" cy="2952328"/>
          </a:xfrm>
        </p:grpSpPr>
        <p:grpSp>
          <p:nvGrpSpPr>
            <p:cNvPr id="5" name="Группа 6"/>
            <p:cNvGrpSpPr/>
            <p:nvPr/>
          </p:nvGrpSpPr>
          <p:grpSpPr>
            <a:xfrm>
              <a:off x="4860032" y="3429000"/>
              <a:ext cx="3744416" cy="2952328"/>
              <a:chOff x="3635896" y="1124744"/>
              <a:chExt cx="3384376" cy="2448272"/>
            </a:xfrm>
          </p:grpSpPr>
          <p:grpSp>
            <p:nvGrpSpPr>
              <p:cNvPr id="11" name="Группа 4"/>
              <p:cNvGrpSpPr/>
              <p:nvPr/>
            </p:nvGrpSpPr>
            <p:grpSpPr>
              <a:xfrm>
                <a:off x="3635896" y="1124744"/>
                <a:ext cx="3384376" cy="2376264"/>
                <a:chOff x="4943262" y="2276872"/>
                <a:chExt cx="2725082" cy="1878510"/>
              </a:xfrm>
            </p:grpSpPr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35712" t="30825" r="49507" b="53497"/>
                <a:stretch>
                  <a:fillRect/>
                </a:stretch>
              </p:blipFill>
              <p:spPr bwMode="auto">
                <a:xfrm>
                  <a:off x="4943262" y="2348880"/>
                  <a:ext cx="2725082" cy="18065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" name="Прямоугольник 13"/>
                <p:cNvSpPr/>
                <p:nvPr/>
              </p:nvSpPr>
              <p:spPr>
                <a:xfrm>
                  <a:off x="5220072" y="2420888"/>
                  <a:ext cx="216024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TextBox 2"/>
                <p:cNvSpPr txBox="1"/>
                <p:nvPr/>
              </p:nvSpPr>
              <p:spPr>
                <a:xfrm>
                  <a:off x="5076056" y="227687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>
                      <a:solidFill>
                        <a:srgbClr val="5F5F5F"/>
                      </a:solidFill>
                    </a:rPr>
                    <a:t>а2</a:t>
                  </a:r>
                  <a:endParaRPr lang="ru-RU" dirty="0">
                    <a:solidFill>
                      <a:srgbClr val="5F5F5F"/>
                    </a:solidFill>
                  </a:endParaRPr>
                </a:p>
              </p:txBody>
            </p:sp>
          </p:grpSp>
          <p:sp>
            <p:nvSpPr>
              <p:cNvPr id="12" name="Прямоугольник 8"/>
              <p:cNvSpPr/>
              <p:nvPr/>
            </p:nvSpPr>
            <p:spPr>
              <a:xfrm>
                <a:off x="3635896" y="3037595"/>
                <a:ext cx="433209" cy="535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084168" y="4149080"/>
              <a:ext cx="360040" cy="400110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1</a:t>
              </a:r>
              <a:endParaRPr lang="ru-RU" sz="20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64288" y="4365104"/>
              <a:ext cx="360040" cy="400110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2</a:t>
              </a:r>
              <a:endParaRPr lang="ru-RU" sz="2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88224" y="5189130"/>
              <a:ext cx="360040" cy="400110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3</a:t>
              </a:r>
              <a:endParaRPr lang="ru-RU" sz="2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12360" y="5333146"/>
              <a:ext cx="360040" cy="400110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4</a:t>
              </a:r>
              <a:endParaRPr lang="ru-RU" sz="2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08304" y="5589240"/>
              <a:ext cx="360040" cy="400110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5</a:t>
              </a:r>
              <a:endParaRPr lang="ru-RU" sz="2000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483768" y="3645024"/>
            <a:ext cx="360040" cy="40011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27584" y="4221088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 smtClean="0"/>
              <a:t>Неуст</a:t>
            </a:r>
            <a:r>
              <a:rPr lang="ru-RU" sz="2000" i="1" dirty="0" smtClean="0"/>
              <a:t>. узел </a:t>
            </a:r>
            <a:r>
              <a:rPr lang="ru-RU" sz="2000" dirty="0" smtClean="0"/>
              <a:t>в точке 1;</a:t>
            </a:r>
          </a:p>
          <a:p>
            <a:r>
              <a:rPr lang="ru-RU" sz="2000" i="1" dirty="0" smtClean="0"/>
              <a:t>уст. узел </a:t>
            </a:r>
            <a:r>
              <a:rPr lang="ru-RU" sz="2000" dirty="0" smtClean="0"/>
              <a:t>в точке 3;</a:t>
            </a:r>
          </a:p>
          <a:p>
            <a:r>
              <a:rPr lang="ru-RU" sz="2000" i="1" dirty="0" smtClean="0"/>
              <a:t>седло</a:t>
            </a:r>
            <a:r>
              <a:rPr lang="ru-RU" sz="2000" dirty="0" smtClean="0"/>
              <a:t> в точке 4.</a:t>
            </a:r>
            <a:endParaRPr lang="ru-RU" sz="20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 l="18600" t="23265" r="43600" b="34210"/>
          <a:stretch>
            <a:fillRect/>
          </a:stretch>
        </p:blipFill>
        <p:spPr bwMode="auto">
          <a:xfrm>
            <a:off x="3851920" y="3501008"/>
            <a:ext cx="475252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635896" y="3028890"/>
            <a:ext cx="5364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Фазовый портрет системы в плоскости </a:t>
            </a:r>
            <a:r>
              <a:rPr lang="en-US" sz="2000" dirty="0" smtClean="0">
                <a:ea typeface="Calibri"/>
                <a:cs typeface="Times New Roman"/>
              </a:rPr>
              <a:t>u</a:t>
            </a:r>
            <a:r>
              <a:rPr lang="en-US" sz="2000" baseline="-25000" dirty="0" smtClean="0">
                <a:ea typeface="Calibri"/>
                <a:cs typeface="Times New Roman"/>
              </a:rPr>
              <a:t>2</a:t>
            </a:r>
            <a:r>
              <a:rPr lang="en-US" sz="2000" dirty="0" smtClean="0">
                <a:ea typeface="Calibri"/>
                <a:cs typeface="Times New Roman"/>
              </a:rPr>
              <a:t> – u</a:t>
            </a:r>
            <a:r>
              <a:rPr lang="en-US" sz="2000" baseline="-25000" dirty="0" smtClean="0">
                <a:ea typeface="Calibri"/>
                <a:cs typeface="Times New Roman"/>
              </a:rPr>
              <a:t>1</a:t>
            </a:r>
            <a:r>
              <a:rPr lang="ru-RU" sz="2000" dirty="0" smtClean="0"/>
              <a:t>. </a:t>
            </a:r>
            <a:endParaRPr lang="ru-RU" sz="2000" dirty="0" smtClean="0">
              <a:ea typeface="Calibri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1640" y="364502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Область</a:t>
            </a:r>
            <a:endParaRPr lang="ru-RU" sz="2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723316" y="3657218"/>
            <a:ext cx="881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ea typeface="Calibri"/>
                <a:cs typeface="Times New Roman"/>
              </a:rPr>
              <a:t>a</a:t>
            </a:r>
            <a:r>
              <a:rPr lang="en-US" sz="2000" b="1" baseline="-25000" dirty="0" smtClean="0">
                <a:ea typeface="Calibri"/>
                <a:cs typeface="Times New Roman"/>
              </a:rPr>
              <a:t>1</a:t>
            </a:r>
            <a:r>
              <a:rPr lang="ru-RU" sz="2000" b="1" dirty="0" smtClean="0"/>
              <a:t>=6, </a:t>
            </a:r>
            <a:r>
              <a:rPr lang="en-US" sz="2000" b="1" dirty="0" smtClean="0">
                <a:ea typeface="Calibri"/>
                <a:cs typeface="Times New Roman"/>
              </a:rPr>
              <a:t>a</a:t>
            </a:r>
            <a:r>
              <a:rPr lang="en-US" sz="2000" b="1" baseline="-25000" dirty="0" smtClean="0">
                <a:ea typeface="Calibri"/>
                <a:cs typeface="Times New Roman"/>
              </a:rPr>
              <a:t>2</a:t>
            </a:r>
            <a:r>
              <a:rPr lang="ru-RU" sz="2000" b="1" dirty="0" smtClean="0"/>
              <a:t>=15.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27584" y="4221088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 smtClean="0"/>
              <a:t>Неуст</a:t>
            </a:r>
            <a:r>
              <a:rPr lang="ru-RU" sz="2000" i="1" dirty="0" smtClean="0"/>
              <a:t>. узел </a:t>
            </a:r>
            <a:r>
              <a:rPr lang="ru-RU" sz="2000" dirty="0" smtClean="0"/>
              <a:t>в точке 1;</a:t>
            </a:r>
          </a:p>
          <a:p>
            <a:r>
              <a:rPr lang="ru-RU" sz="2000" i="1" dirty="0" smtClean="0"/>
              <a:t>уст. узел </a:t>
            </a:r>
            <a:r>
              <a:rPr lang="ru-RU" sz="2000" dirty="0" smtClean="0"/>
              <a:t>в точке 3;</a:t>
            </a:r>
          </a:p>
          <a:p>
            <a:r>
              <a:rPr lang="ru-RU" sz="2000" i="1" dirty="0" smtClean="0"/>
              <a:t>седло-узел </a:t>
            </a:r>
            <a:r>
              <a:rPr lang="ru-RU" sz="2000" dirty="0" smtClean="0"/>
              <a:t>в точке 4.</a:t>
            </a:r>
            <a:endParaRPr lang="ru-RU" sz="2000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 l="11019" t="22595" r="51181" b="35825"/>
          <a:stretch>
            <a:fillRect/>
          </a:stretch>
        </p:blipFill>
        <p:spPr bwMode="auto">
          <a:xfrm>
            <a:off x="3851920" y="3523510"/>
            <a:ext cx="4752528" cy="321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59632" y="26064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Стационарные точки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71601" y="980729"/>
          <a:ext cx="3672407" cy="1944215"/>
        </p:xfrm>
        <a:graphic>
          <a:graphicData uri="http://schemas.openxmlformats.org/drawingml/2006/table">
            <a:tbl>
              <a:tblPr/>
              <a:tblGrid>
                <a:gridCol w="485034"/>
                <a:gridCol w="1316524"/>
                <a:gridCol w="1247233"/>
                <a:gridCol w="623616"/>
              </a:tblGrid>
              <a:tr h="3888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(6a</a:t>
                      </a:r>
                      <a:r>
                        <a:rPr lang="en-US" sz="2000" baseline="-25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-a</a:t>
                      </a:r>
                      <a:r>
                        <a:rPr lang="en-US" sz="2000" baseline="-25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)/5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-a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)/5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148064" y="404664"/>
            <a:ext cx="3456384" cy="2664296"/>
            <a:chOff x="4860032" y="3429000"/>
            <a:chExt cx="3744416" cy="2952328"/>
          </a:xfrm>
        </p:grpSpPr>
        <p:grpSp>
          <p:nvGrpSpPr>
            <p:cNvPr id="5" name="Группа 6"/>
            <p:cNvGrpSpPr/>
            <p:nvPr/>
          </p:nvGrpSpPr>
          <p:grpSpPr>
            <a:xfrm>
              <a:off x="4860032" y="3429000"/>
              <a:ext cx="3744416" cy="2952328"/>
              <a:chOff x="3635896" y="1124744"/>
              <a:chExt cx="3384376" cy="2448272"/>
            </a:xfrm>
          </p:grpSpPr>
          <p:grpSp>
            <p:nvGrpSpPr>
              <p:cNvPr id="11" name="Группа 4"/>
              <p:cNvGrpSpPr/>
              <p:nvPr/>
            </p:nvGrpSpPr>
            <p:grpSpPr>
              <a:xfrm>
                <a:off x="3635896" y="1124744"/>
                <a:ext cx="3384376" cy="2376264"/>
                <a:chOff x="4943262" y="2276872"/>
                <a:chExt cx="2725082" cy="1878510"/>
              </a:xfrm>
            </p:grpSpPr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712" t="30825" r="49507" b="53497"/>
                <a:stretch>
                  <a:fillRect/>
                </a:stretch>
              </p:blipFill>
              <p:spPr bwMode="auto">
                <a:xfrm>
                  <a:off x="4943262" y="2348880"/>
                  <a:ext cx="2725082" cy="18065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" name="Прямоугольник 13"/>
                <p:cNvSpPr/>
                <p:nvPr/>
              </p:nvSpPr>
              <p:spPr>
                <a:xfrm>
                  <a:off x="5220072" y="2420888"/>
                  <a:ext cx="216024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TextBox 2"/>
                <p:cNvSpPr txBox="1"/>
                <p:nvPr/>
              </p:nvSpPr>
              <p:spPr>
                <a:xfrm>
                  <a:off x="5076056" y="227687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>
                      <a:solidFill>
                        <a:srgbClr val="5F5F5F"/>
                      </a:solidFill>
                    </a:rPr>
                    <a:t>а2</a:t>
                  </a:r>
                  <a:endParaRPr lang="ru-RU" dirty="0">
                    <a:solidFill>
                      <a:srgbClr val="5F5F5F"/>
                    </a:solidFill>
                  </a:endParaRPr>
                </a:p>
              </p:txBody>
            </p:sp>
          </p:grpSp>
          <p:sp>
            <p:nvSpPr>
              <p:cNvPr id="12" name="Прямоугольник 8"/>
              <p:cNvSpPr/>
              <p:nvPr/>
            </p:nvSpPr>
            <p:spPr>
              <a:xfrm>
                <a:off x="3635896" y="3037595"/>
                <a:ext cx="433209" cy="535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084168" y="4149080"/>
              <a:ext cx="360040" cy="400110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1</a:t>
              </a:r>
              <a:endParaRPr lang="ru-RU" sz="20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64288" y="4365104"/>
              <a:ext cx="360040" cy="400110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2</a:t>
              </a:r>
              <a:endParaRPr lang="ru-RU" sz="2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88224" y="5189130"/>
              <a:ext cx="360040" cy="400110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3</a:t>
              </a:r>
              <a:endParaRPr lang="ru-RU" sz="2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12360" y="5333146"/>
              <a:ext cx="360040" cy="400110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4</a:t>
              </a:r>
              <a:endParaRPr lang="ru-RU" sz="2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08304" y="5589240"/>
              <a:ext cx="360040" cy="400110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5</a:t>
              </a:r>
              <a:endParaRPr lang="ru-RU" sz="2000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483768" y="3645024"/>
            <a:ext cx="360040" cy="40011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331640" y="364502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Область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635896" y="3028890"/>
            <a:ext cx="5364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Фазовый портрет системы в плоскости </a:t>
            </a:r>
            <a:r>
              <a:rPr lang="en-US" sz="2000" dirty="0" smtClean="0">
                <a:ea typeface="Calibri"/>
                <a:cs typeface="Times New Roman"/>
              </a:rPr>
              <a:t>u</a:t>
            </a:r>
            <a:r>
              <a:rPr lang="en-US" sz="2000" baseline="-25000" dirty="0" smtClean="0">
                <a:ea typeface="Calibri"/>
                <a:cs typeface="Times New Roman"/>
              </a:rPr>
              <a:t>2</a:t>
            </a:r>
            <a:r>
              <a:rPr lang="en-US" sz="2000" dirty="0" smtClean="0">
                <a:ea typeface="Calibri"/>
                <a:cs typeface="Times New Roman"/>
              </a:rPr>
              <a:t> – u</a:t>
            </a:r>
            <a:r>
              <a:rPr lang="en-US" sz="2000" baseline="-25000" dirty="0" smtClean="0">
                <a:ea typeface="Calibri"/>
                <a:cs typeface="Times New Roman"/>
              </a:rPr>
              <a:t>1</a:t>
            </a:r>
            <a:r>
              <a:rPr lang="ru-RU" sz="2000" dirty="0" smtClean="0"/>
              <a:t>. </a:t>
            </a:r>
            <a:endParaRPr lang="ru-RU" sz="2000" dirty="0" smtClean="0">
              <a:ea typeface="Calibri"/>
              <a:cs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23316" y="3657218"/>
            <a:ext cx="881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ea typeface="Calibri"/>
                <a:cs typeface="Times New Roman"/>
              </a:rPr>
              <a:t>a</a:t>
            </a:r>
            <a:r>
              <a:rPr lang="en-US" sz="2000" b="1" baseline="-25000" dirty="0" smtClean="0">
                <a:ea typeface="Calibri"/>
                <a:cs typeface="Times New Roman"/>
              </a:rPr>
              <a:t>1</a:t>
            </a:r>
            <a:r>
              <a:rPr lang="ru-RU" sz="2000" b="1" dirty="0" smtClean="0"/>
              <a:t>=6, </a:t>
            </a:r>
            <a:r>
              <a:rPr lang="en-US" sz="2000" b="1" dirty="0" smtClean="0">
                <a:ea typeface="Calibri"/>
                <a:cs typeface="Times New Roman"/>
              </a:rPr>
              <a:t>a</a:t>
            </a:r>
            <a:r>
              <a:rPr lang="en-US" sz="2000" b="1" baseline="-25000" dirty="0" smtClean="0">
                <a:ea typeface="Calibri"/>
                <a:cs typeface="Times New Roman"/>
              </a:rPr>
              <a:t>2</a:t>
            </a:r>
            <a:r>
              <a:rPr lang="ru-RU" sz="2000" b="1" dirty="0" smtClean="0"/>
              <a:t>=6.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27584" y="4221088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 smtClean="0"/>
              <a:t>Неуст</a:t>
            </a:r>
            <a:r>
              <a:rPr lang="ru-RU" sz="2000" i="1" dirty="0" smtClean="0"/>
              <a:t>. узел </a:t>
            </a:r>
            <a:r>
              <a:rPr lang="ru-RU" sz="2000" dirty="0" smtClean="0"/>
              <a:t>в точке 1;</a:t>
            </a:r>
          </a:p>
          <a:p>
            <a:r>
              <a:rPr lang="ru-RU" sz="2000" i="1" dirty="0" smtClean="0"/>
              <a:t>уст. узел </a:t>
            </a:r>
            <a:r>
              <a:rPr lang="ru-RU" sz="2000" dirty="0" smtClean="0"/>
              <a:t>в точке 3;</a:t>
            </a:r>
          </a:p>
          <a:p>
            <a:r>
              <a:rPr lang="ru-RU" sz="2000" i="1" dirty="0" smtClean="0"/>
              <a:t>уст. узел </a:t>
            </a:r>
            <a:r>
              <a:rPr lang="ru-RU" sz="2000" dirty="0" smtClean="0"/>
              <a:t>в точке 4;</a:t>
            </a:r>
          </a:p>
          <a:p>
            <a:r>
              <a:rPr lang="ru-RU" sz="2000" i="1" dirty="0" smtClean="0"/>
              <a:t>седло</a:t>
            </a:r>
            <a:r>
              <a:rPr lang="ru-RU" sz="2000" dirty="0" smtClean="0"/>
              <a:t> в точке 5.</a:t>
            </a:r>
            <a:endParaRPr lang="ru-RU" sz="2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9838" t="21650" r="50591" b="34880"/>
          <a:stretch>
            <a:fillRect/>
          </a:stretch>
        </p:blipFill>
        <p:spPr bwMode="auto">
          <a:xfrm>
            <a:off x="3851920" y="3501008"/>
            <a:ext cx="471965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9632" y="26064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Стационарные точки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71601" y="980729"/>
          <a:ext cx="3672407" cy="1944215"/>
        </p:xfrm>
        <a:graphic>
          <a:graphicData uri="http://schemas.openxmlformats.org/drawingml/2006/table">
            <a:tbl>
              <a:tblPr/>
              <a:tblGrid>
                <a:gridCol w="485034"/>
                <a:gridCol w="1316524"/>
                <a:gridCol w="1247233"/>
                <a:gridCol w="623616"/>
              </a:tblGrid>
              <a:tr h="3888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(6a</a:t>
                      </a:r>
                      <a:r>
                        <a:rPr lang="en-US" sz="2000" baseline="-25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-a</a:t>
                      </a:r>
                      <a:r>
                        <a:rPr lang="en-US" sz="2000" baseline="-25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)/5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-a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)/5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5148064" y="404664"/>
            <a:ext cx="3456384" cy="2664296"/>
            <a:chOff x="4860032" y="3429000"/>
            <a:chExt cx="3744416" cy="295232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4860032" y="3429000"/>
              <a:ext cx="3744416" cy="2952328"/>
              <a:chOff x="3635896" y="1124744"/>
              <a:chExt cx="3384376" cy="2448272"/>
            </a:xfrm>
          </p:grpSpPr>
          <p:grpSp>
            <p:nvGrpSpPr>
              <p:cNvPr id="13" name="Группа 4"/>
              <p:cNvGrpSpPr/>
              <p:nvPr/>
            </p:nvGrpSpPr>
            <p:grpSpPr>
              <a:xfrm>
                <a:off x="3635896" y="1124744"/>
                <a:ext cx="3384376" cy="2376264"/>
                <a:chOff x="4943262" y="2276872"/>
                <a:chExt cx="2725082" cy="1878510"/>
              </a:xfrm>
            </p:grpSpPr>
            <p:pic>
              <p:nvPicPr>
                <p:cNvPr id="15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712" t="30825" r="49507" b="53497"/>
                <a:stretch>
                  <a:fillRect/>
                </a:stretch>
              </p:blipFill>
              <p:spPr bwMode="auto">
                <a:xfrm>
                  <a:off x="4943262" y="2348880"/>
                  <a:ext cx="2725082" cy="18065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" name="Прямоугольник 15"/>
                <p:cNvSpPr/>
                <p:nvPr/>
              </p:nvSpPr>
              <p:spPr>
                <a:xfrm>
                  <a:off x="5220072" y="2420888"/>
                  <a:ext cx="216024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TextBox 2"/>
                <p:cNvSpPr txBox="1"/>
                <p:nvPr/>
              </p:nvSpPr>
              <p:spPr>
                <a:xfrm>
                  <a:off x="5076056" y="227687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>
                      <a:solidFill>
                        <a:srgbClr val="5F5F5F"/>
                      </a:solidFill>
                    </a:rPr>
                    <a:t>а2</a:t>
                  </a:r>
                  <a:endParaRPr lang="ru-RU" dirty="0">
                    <a:solidFill>
                      <a:srgbClr val="5F5F5F"/>
                    </a:solidFill>
                  </a:endParaRPr>
                </a:p>
              </p:txBody>
            </p:sp>
          </p:grpSp>
          <p:sp>
            <p:nvSpPr>
              <p:cNvPr id="14" name="Прямоугольник 8"/>
              <p:cNvSpPr/>
              <p:nvPr/>
            </p:nvSpPr>
            <p:spPr>
              <a:xfrm>
                <a:off x="3635896" y="3037595"/>
                <a:ext cx="433209" cy="535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084168" y="4149080"/>
              <a:ext cx="360040" cy="400110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1</a:t>
              </a:r>
              <a:endParaRPr lang="ru-RU" sz="2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64288" y="4365104"/>
              <a:ext cx="360040" cy="400110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2</a:t>
              </a:r>
              <a:endParaRPr lang="ru-RU" sz="2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88224" y="5189130"/>
              <a:ext cx="360040" cy="400110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3</a:t>
              </a:r>
              <a:endParaRPr lang="ru-RU" sz="20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12360" y="5333146"/>
              <a:ext cx="360040" cy="400110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4</a:t>
              </a:r>
              <a:endParaRPr lang="ru-RU" sz="20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08304" y="5589240"/>
              <a:ext cx="360040" cy="400110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5</a:t>
              </a:r>
              <a:endParaRPr lang="ru-RU" sz="2000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483768" y="3645024"/>
            <a:ext cx="360040" cy="40011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635896" y="3028890"/>
            <a:ext cx="5364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Фазовый портрет системы в плоскости </a:t>
            </a:r>
            <a:r>
              <a:rPr lang="en-US" sz="2000" dirty="0" smtClean="0">
                <a:ea typeface="Calibri"/>
                <a:cs typeface="Times New Roman"/>
              </a:rPr>
              <a:t>u</a:t>
            </a:r>
            <a:r>
              <a:rPr lang="en-US" sz="2000" baseline="-25000" dirty="0" smtClean="0">
                <a:ea typeface="Calibri"/>
                <a:cs typeface="Times New Roman"/>
              </a:rPr>
              <a:t>2</a:t>
            </a:r>
            <a:r>
              <a:rPr lang="en-US" sz="2000" dirty="0" smtClean="0">
                <a:ea typeface="Calibri"/>
                <a:cs typeface="Times New Roman"/>
              </a:rPr>
              <a:t> – u</a:t>
            </a:r>
            <a:r>
              <a:rPr lang="en-US" sz="2000" baseline="-25000" dirty="0" smtClean="0">
                <a:ea typeface="Calibri"/>
                <a:cs typeface="Times New Roman"/>
              </a:rPr>
              <a:t>1</a:t>
            </a:r>
            <a:r>
              <a:rPr lang="ru-RU" sz="2000" dirty="0" smtClean="0"/>
              <a:t>. </a:t>
            </a:r>
            <a:endParaRPr lang="ru-RU" sz="2000" dirty="0" smtClean="0">
              <a:ea typeface="Calibri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31640" y="364502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Область</a:t>
            </a:r>
            <a:endParaRPr lang="ru-RU" sz="2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723316" y="3657218"/>
            <a:ext cx="881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ea typeface="Calibri"/>
                <a:cs typeface="Times New Roman"/>
              </a:rPr>
              <a:t>a</a:t>
            </a:r>
            <a:r>
              <a:rPr lang="en-US" sz="2000" b="1" baseline="-25000" dirty="0" smtClean="0">
                <a:ea typeface="Calibri"/>
                <a:cs typeface="Times New Roman"/>
              </a:rPr>
              <a:t>1</a:t>
            </a:r>
            <a:r>
              <a:rPr lang="ru-RU" sz="2000" b="1" dirty="0" smtClean="0"/>
              <a:t>=6, </a:t>
            </a:r>
            <a:r>
              <a:rPr lang="en-US" sz="2000" b="1" dirty="0" smtClean="0">
                <a:ea typeface="Calibri"/>
                <a:cs typeface="Times New Roman"/>
              </a:rPr>
              <a:t>a</a:t>
            </a:r>
            <a:r>
              <a:rPr lang="en-US" sz="2000" b="1" baseline="-25000" dirty="0" smtClean="0">
                <a:ea typeface="Calibri"/>
                <a:cs typeface="Times New Roman"/>
              </a:rPr>
              <a:t>2</a:t>
            </a:r>
            <a:r>
              <a:rPr lang="ru-RU" sz="2000" b="1" dirty="0" smtClean="0"/>
              <a:t>=3.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1141</Words>
  <Application>Microsoft Office PowerPoint</Application>
  <PresentationFormat>Экран (4:3)</PresentationFormat>
  <Paragraphs>500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Виктория</cp:lastModifiedBy>
  <cp:revision>34</cp:revision>
  <dcterms:created xsi:type="dcterms:W3CDTF">2014-04-20T04:25:15Z</dcterms:created>
  <dcterms:modified xsi:type="dcterms:W3CDTF">2014-04-22T04:23:42Z</dcterms:modified>
</cp:coreProperties>
</file>