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9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1" r:id="rId25"/>
    <p:sldId id="268" r:id="rId26"/>
    <p:sldId id="269" r:id="rId27"/>
    <p:sldId id="272" r:id="rId2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45078-5EBD-4765-8AE6-03090F888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2F079-B7E0-495F-8A81-701814437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8E4A-7C4D-4616-8B90-BA71D9397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889C-D46C-4883-93DD-CB58019B9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5BAF1-A28E-4FDC-96DA-59255AE3C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4EB5-F2F6-4D68-B05B-B359AFBBE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9EF8-972B-4B56-A2EC-FF1270FA1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13BA-BC51-40E3-BE3A-22DB1646B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EA72-9043-4F75-9D5E-2FE0A6365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3F7B-174E-4BD3-8FDF-CE53CB502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7510-4DBB-4904-AC20-1075AB3BB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2C91-EE07-42A4-8E62-968AE772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0554-5506-460C-A583-C4A02B6BD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2E28C-63A9-495F-8AFD-7D34BEC48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AD46-EDC9-4A44-9A27-F63F7C6F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8BDE-1C18-4A44-AEFE-5EABD1037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F124-5DDE-4396-8167-E3734724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FCB4-7A6A-4F87-BF25-78CE081C2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F246-9BC3-4A36-995E-9E940FB37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3B33-2D4D-4E92-92B3-24EF3C468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A487-872F-4972-BC3D-07A87AF9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610F9-D8E6-47D9-98B3-2D4B9CF42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8EE7-634F-4015-8C26-309DF7D64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44CD-3167-4D69-890F-D6C283F1D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D9CD-84D7-417F-9574-E0D77B8B9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61EA-E410-4037-9BFD-D6080AAFB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5B69-E9E3-4796-9C98-2388082E5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E032-FF99-405C-89F5-CFAAF3E75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17ED-B22D-4BC2-9E5E-BF548F98F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419B1-9532-4689-89F6-FFF8DB29B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887D-AF64-4481-9F91-E329CC3B5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5408-087F-45D6-AA53-A5845C188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3DF8-1994-4237-800B-2CCD6CB2D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DA7BD-94C8-48B2-B5D7-EED72D68D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B130-ED2F-4A17-B823-24359DFC0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2F37-409A-46A4-85B1-BC79766AF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93AD-7435-407B-9FBC-C15BDEC0E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8DD08-8989-4A54-A88A-93FF1DC84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193C0-452C-4752-8A1C-9331E810D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7FB4-2598-4C71-AAEF-B5046848B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4559-BD8F-4CAA-B7D7-86355ADA1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8F09-4948-46C7-87BA-8A92ED6ED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ABEA-9626-4276-8C8F-73FBE5A50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DE96-984D-462E-98D6-4A1F655C5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068A-B931-48DA-B863-1E5CC2281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9280-96DA-4D15-806D-C05C349D1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BFBE-0C08-44C1-8BE5-0A723104B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ACEB-38D5-43EA-AFA8-1165F9C89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B5555-80DC-4DD0-B2CD-BCF3EEDB4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B47E-20FA-40E9-9C92-BD948D586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B42D-7F63-4646-A6D0-DAD6DF0AA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C4C97-5021-43A9-A813-4FFB2B3D5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7C68-CB0C-449F-903D-EA4A831C5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37EE-912E-4913-A8C5-D893EA01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EC50-15A8-4458-957A-9D59214C4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7CE1-4B36-421D-A4D0-3CCDF2F6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9D14-CBC0-4594-9345-CF39AEB0D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DA8A-ECB2-4146-A8BB-8A9EAEFD5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FE19-11AC-4D15-800E-84A436D4B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CD9B-A39D-4421-A165-EBBCD9751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AFA7-7797-42CE-A754-1A22D1DA9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BBFA-59BB-4BEF-93C7-4E445F6B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5BF0-AA7B-4B7C-8EEE-40E3D03B7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88CF1-90F2-4C08-905D-87D39A43B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B18B-B211-4AFE-BDAD-BF6E48EE2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D61B-AA73-45E4-A176-D44AF5B8F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1673-3685-4A90-AEA7-154CDEABD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77CE-3DD4-4864-9A04-3E75BCF36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4468-36DE-4732-9434-4092C0C65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4E3E-6047-435B-80EE-25BA83978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716A-9D6B-481E-9BAF-274E60BF1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A1F4-10F3-41A6-86DA-9E350A73F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D57F-995D-4E22-8366-52DF2A15E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764B-C2F5-4580-9BB1-A0861F261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EFA1-FBFA-4634-B4BA-19943AEEC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8696-9403-479F-B5A2-CCFC467D8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D794-6A6C-4689-AFEA-FDCCFF286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D0E2-D935-4F88-89B4-A1C16ED77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7914-9553-49F0-BDC9-497CFF70A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1A28-4F63-419E-9F89-CDFC64531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0D61-4FBC-4142-9C36-06D20B467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A269-1AAD-4998-A1EE-073648A9C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2702-23C6-47F1-B284-BB651467D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2C89D-8543-4FBF-B1B4-BB31EB4B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9B5C-71AF-4305-9051-38775CA31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2DD7-753A-4263-8D1C-58937A22E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6D80-1037-45DE-9DE0-0473B25D6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E6A8-2B25-4F79-98FE-7A2DD9DCB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ACE1-5C25-47BC-B2EE-A421ED00A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E599-7E4B-42D1-864B-57795122F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202A8-F7BF-40BA-BF47-8B337CB2F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9457-5CB3-47B6-8DDC-56678163E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E591-74A6-4993-B28C-31167323C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01B1-21E7-4A59-8B1B-FBA793881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70902-095E-453B-8BCF-D27880039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4A18-C401-4250-BA03-E12ADB30F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3D78-EF95-491F-911C-E3E6033E1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186B-8084-4B23-A130-18C905660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A0F1-E649-45D7-BD7E-E6269BDDA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1E2BF-BF7B-493A-87DF-5402321A2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BC1D-8E36-41D7-9356-FDA596510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2AF4-FD49-4D06-8C0A-D5071BFB3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1946-ED24-4D57-9C77-96E08B02D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E6B25-7D67-4BDE-A675-541B7F696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89B4-EE65-4B6A-B228-DD77B32DD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49AB-E90E-4C73-8015-0C0152D38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5B66-262B-4962-B1F8-721F7A157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5F65-3509-4288-B791-5CE173F0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A58D-B03F-4891-B805-54FB8EC06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CE68-94FD-4F47-B626-2F0A273C1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FA23-2EEF-4214-9167-6C3753FA1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8BEB-FE5B-4C48-8CAC-3BF955640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F9F6-BDBB-4167-BDB6-8D28D9D4B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B307-C737-45FA-A4DE-D746F4A52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8C3C-923B-44C4-B953-AAE9970F3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E34C-D71E-4704-A3DC-1F4CED2A4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6961-6CE7-4EDE-B7FA-D91145915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AA1B-035D-404B-B4C5-28564AE3E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5AF6-BF35-42A8-9983-98401E784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0E96-EA1B-4374-AED4-F480D9423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971F-7820-45E0-854A-04644D829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1A30-A99E-456C-8500-6104CFC10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F2CC-6B5B-4517-A167-A4874349A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E511-718F-4BEA-9216-3CC9B8BC2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6F4F7-9C62-4415-B4B3-5E73F1231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0011-0B39-4862-BB5B-C61AA8B28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DFFC-1D21-4143-B0EC-40EBE582D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8486-B8D9-49FE-9A28-64D1EDC6B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9E7A8-F807-4DD4-A2AF-86DB02689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FC02-2A6C-4BD5-9D74-FD69BABE4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02B3-D336-40C7-8CFE-24B1D7D9F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3EE0-B568-4FEA-A163-F794D5E7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438D3C5-3CED-4385-AC25-C8877F162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1979E24-1EFA-4053-A2A8-F8AB0BC1A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29B8277-E55E-4792-BA7E-EC1818C5E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B5E3C2E-53CF-40F7-9F78-683443FE6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18636F2-04D6-4BB3-8821-CBB543439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15550D8-E463-4E8C-AD1F-0A71B59FA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8E26D6F-C684-41C7-A325-7CCC6727A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B492FE2-B52E-47DC-B559-EAB01A4A9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ABC04CC-18E9-49BD-85B4-5D1277AAD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5F03405-1C1F-4942-971C-D57188BF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F9FA065-3CF7-4479-964C-BF00F5326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0254302-B258-4C47-B1AC-41D0B19CD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03800" y="5805488"/>
            <a:ext cx="4576763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 Работу выполнила студентка 2 курса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 кафедры гидробиологии группа № 215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2" charset="0"/>
              </a:rPr>
              <a:t>                                  Никишова Екатерина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484313"/>
            <a:ext cx="6697663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5563" y="195263"/>
            <a:ext cx="9242426" cy="102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AutoShape 1"/>
          <p:cNvCxnSpPr>
            <a:cxnSpLocks noChangeShapeType="1"/>
          </p:cNvCxnSpPr>
          <p:nvPr/>
        </p:nvCxnSpPr>
        <p:spPr bwMode="auto">
          <a:xfrm>
            <a:off x="5580063" y="836613"/>
            <a:ext cx="938212" cy="360362"/>
          </a:xfrm>
          <a:prstGeom prst="straightConnector1">
            <a:avLst/>
          </a:prstGeom>
          <a:noFill/>
          <a:ln w="22320" cap="sq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22531" name="AutoShape 2"/>
          <p:cNvCxnSpPr>
            <a:cxnSpLocks noChangeShapeType="1"/>
          </p:cNvCxnSpPr>
          <p:nvPr/>
        </p:nvCxnSpPr>
        <p:spPr bwMode="auto">
          <a:xfrm flipH="1">
            <a:off x="2339975" y="765175"/>
            <a:ext cx="792163" cy="503238"/>
          </a:xfrm>
          <a:prstGeom prst="straightConnector1">
            <a:avLst/>
          </a:prstGeom>
          <a:noFill/>
          <a:ln w="22320" cap="sq">
            <a:solidFill>
              <a:srgbClr val="4A7EBB"/>
            </a:solidFill>
            <a:miter lim="800000"/>
            <a:headEnd/>
            <a:tailEnd type="arrow" w="med" len="med"/>
          </a:ln>
        </p:spPr>
      </p:cxn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971550" y="1268413"/>
            <a:ext cx="2808288" cy="1223962"/>
          </a:xfrm>
          <a:prstGeom prst="ellipse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Разложение бактериями</a:t>
            </a:r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5076825" y="1196975"/>
            <a:ext cx="2735263" cy="1295400"/>
          </a:xfrm>
          <a:prstGeom prst="ellipse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Вымывание в эмульгированном виде</a:t>
            </a: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2195513" y="2492375"/>
            <a:ext cx="215900" cy="2889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971550" y="2781300"/>
            <a:ext cx="2736850" cy="1368425"/>
          </a:xfrm>
          <a:prstGeom prst="ellipse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FFFFFF"/>
                </a:solidFill>
              </a:rPr>
              <a:t>может быть описано уравнением Моно </a:t>
            </a:r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6372225" y="2492375"/>
            <a:ext cx="215900" cy="2889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5148263" y="2781300"/>
            <a:ext cx="2663825" cy="1295400"/>
          </a:xfrm>
          <a:prstGeom prst="ellipse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FFFFFF"/>
                </a:solidFill>
              </a:rPr>
              <a:t>может быть описано уравнением конвективного переноса</a:t>
            </a:r>
          </a:p>
        </p:txBody>
      </p:sp>
      <p:cxnSp>
        <p:nvCxnSpPr>
          <p:cNvPr id="22538" name="AutoShape 9"/>
          <p:cNvCxnSpPr>
            <a:cxnSpLocks noChangeShapeType="1"/>
          </p:cNvCxnSpPr>
          <p:nvPr/>
        </p:nvCxnSpPr>
        <p:spPr bwMode="auto">
          <a:xfrm>
            <a:off x="1908175" y="4005263"/>
            <a:ext cx="1370013" cy="431800"/>
          </a:xfrm>
          <a:prstGeom prst="straightConnector1">
            <a:avLst/>
          </a:prstGeom>
          <a:noFill/>
          <a:ln w="22320" cap="sq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22539" name="AutoShape 10"/>
          <p:cNvCxnSpPr>
            <a:cxnSpLocks noChangeShapeType="1"/>
            <a:stCxn id="22537" idx="4"/>
          </p:cNvCxnSpPr>
          <p:nvPr/>
        </p:nvCxnSpPr>
        <p:spPr bwMode="auto">
          <a:xfrm flipH="1">
            <a:off x="5651500" y="4076700"/>
            <a:ext cx="828675" cy="360363"/>
          </a:xfrm>
          <a:prstGeom prst="straightConnector1">
            <a:avLst/>
          </a:prstGeom>
          <a:noFill/>
          <a:ln w="22320" cap="sq">
            <a:solidFill>
              <a:srgbClr val="4A7EBB"/>
            </a:solidFill>
            <a:miter lim="800000"/>
            <a:headEnd/>
            <a:tailEnd type="arrow" w="med" len="med"/>
          </a:ln>
        </p:spPr>
      </p:cxn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2987675" y="4508500"/>
            <a:ext cx="2808288" cy="10810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описание полной убыли нефтепродукта</a:t>
            </a:r>
          </a:p>
        </p:txBody>
      </p:sp>
      <p:pic>
        <p:nvPicPr>
          <p:cNvPr id="2254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805488"/>
            <a:ext cx="4360862" cy="782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6840538" y="4826000"/>
            <a:ext cx="2303462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>
                <a:solidFill>
                  <a:srgbClr val="000000"/>
                </a:solidFill>
              </a:rPr>
              <a:t>где </a:t>
            </a:r>
            <a:r>
              <a:rPr lang="ru-RU" sz="1200" b="1">
                <a:solidFill>
                  <a:srgbClr val="000000"/>
                </a:solidFill>
              </a:rPr>
              <a:t>q</a:t>
            </a:r>
            <a:r>
              <a:rPr lang="ru-RU" sz="1200">
                <a:solidFill>
                  <a:srgbClr val="000000"/>
                </a:solidFill>
              </a:rPr>
              <a:t> - коэффициент пропорциональности, связывающий количество образовавшихся клеток с поглощенным субстратом, </a:t>
            </a:r>
            <a:r>
              <a:rPr lang="ru-RU" sz="1200" b="1">
                <a:solidFill>
                  <a:srgbClr val="000000"/>
                </a:solidFill>
              </a:rPr>
              <a:t>С</a:t>
            </a:r>
            <a:r>
              <a:rPr lang="ru-RU" sz="1200">
                <a:solidFill>
                  <a:srgbClr val="000000"/>
                </a:solidFill>
              </a:rPr>
              <a:t> - концентрация эмульгированного нефтепродукта в почвенной воде.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</a:endParaRPr>
          </a:p>
        </p:txBody>
      </p:sp>
      <p:pic>
        <p:nvPicPr>
          <p:cNvPr id="2254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338" y="195263"/>
            <a:ext cx="6577012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507413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>
                <a:solidFill>
                  <a:srgbClr val="000000"/>
                </a:solidFill>
              </a:rPr>
              <a:t>     </a:t>
            </a:r>
            <a:r>
              <a:rPr lang="ru-RU">
                <a:solidFill>
                  <a:srgbClr val="000000"/>
                </a:solidFill>
              </a:rPr>
              <a:t>Уравнение роста, отмирания и переноса бактерий, биоразложение, описываемое уравнением Моно, и концентрация эмульгированного нефтепродукта образуют систему, описывающую изменение концентрации бактерий, свободного и эмульгированного нефтепродукта в почвенной среде: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051050" y="3716338"/>
            <a:ext cx="4249738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500438"/>
            <a:ext cx="3240088" cy="244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7" name="AutoShape 4"/>
          <p:cNvSpPr>
            <a:spLocks/>
          </p:cNvSpPr>
          <p:nvPr/>
        </p:nvSpPr>
        <p:spPr bwMode="auto">
          <a:xfrm>
            <a:off x="2339975" y="3429000"/>
            <a:ext cx="360363" cy="2447925"/>
          </a:xfrm>
          <a:prstGeom prst="leftBrace">
            <a:avLst>
              <a:gd name="adj1" fmla="val 8334"/>
              <a:gd name="adj2" fmla="val 50000"/>
            </a:avLst>
          </a:prstGeom>
          <a:noFill/>
          <a:ln w="2232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3" y="438150"/>
            <a:ext cx="7954962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23850" y="620713"/>
            <a:ext cx="8229600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</a:rPr>
              <a:t>Начальными условиями являются начальное распределение свободного нефтепродукта, эмульгированного нефтепродукта и бактерий. 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</a:rPr>
              <a:t>Константы, необходимые для расчета, могут быть определены в модельных экспериментах.</a:t>
            </a:r>
          </a:p>
          <a:p>
            <a:pPr marL="341313" indent="-341313"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57563"/>
            <a:ext cx="5551487" cy="312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85725"/>
            <a:ext cx="6334125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00113" y="1196975"/>
            <a:ext cx="7127875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Данное моделирование было проведено для реального процесса очистки грунта, загрязненного в результате разлива нефтепродукта. Объектом очистки являлся верхний слой грунта, загрязненного бензином, средняя концентрация которого составляла 0.005 г/г грунта.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997200"/>
            <a:ext cx="3744912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997200"/>
            <a:ext cx="3492500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12700"/>
            <a:ext cx="5010150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351837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Разработанная математическая модель позволяет</a:t>
            </a:r>
            <a:r>
              <a:rPr lang="en-US" sz="2000">
                <a:solidFill>
                  <a:srgbClr val="000000"/>
                </a:solidFill>
              </a:rPr>
              <a:t>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определять концентрацию нефтепродукта и нефтеокислящих бактерий на заданный период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времени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ru-RU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изменение концентрации бактерий во времени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ru-RU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распределение бактерий в толще грунта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ru-RU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концентрацию нефтепродукта, вымываемого из загрязненного слоя грунта, его перенос.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508500"/>
            <a:ext cx="3814762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557338"/>
            <a:ext cx="40322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158750"/>
            <a:ext cx="8448675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6h8mpuv6cJ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43148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 descr="DmiG0ej_XI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89138"/>
            <a:ext cx="42402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268538" y="549275"/>
            <a:ext cx="4606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</a:rPr>
              <a:t>Примеры расчета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4213" y="836613"/>
            <a:ext cx="7775575" cy="591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ru-RU" b="1">
                <a:solidFill>
                  <a:srgbClr val="000000"/>
                </a:solidFill>
              </a:rPr>
              <a:t>Рассмотреть модель, позволяющую рассчитать параметры очистки почвы и зоны аэрации от нефти с использованием бактерий.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   Для этой цели необходимо решить следующие задачи</a:t>
            </a:r>
            <a:r>
              <a:rPr lang="en-US">
                <a:solidFill>
                  <a:srgbClr val="000000"/>
                </a:solidFill>
              </a:rPr>
              <a:t>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Рассмотреть модель динамики микробной популяции</a:t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Рассмотреть уравнение Моно для описания биоразложения и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   </a:t>
            </a:r>
            <a:r>
              <a:rPr lang="ru-RU">
                <a:solidFill>
                  <a:srgbClr val="000000"/>
                </a:solidFill>
              </a:rPr>
              <a:t>выделения бактериями активных веществ</a:t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Описать концентрацию эмульгированной нефти в почвенной воде</a:t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Составить итоговое уравнение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88913"/>
            <a:ext cx="3140075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797425"/>
            <a:ext cx="1979613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08275"/>
            <a:ext cx="7416800" cy="374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7343775" cy="231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17375E"/>
                </a:solidFill>
              </a:rPr>
              <a:t>Биологическая очистка включает</a:t>
            </a:r>
            <a:r>
              <a:rPr lang="en-US" sz="2000" b="1">
                <a:solidFill>
                  <a:srgbClr val="17375E"/>
                </a:solidFill>
              </a:rPr>
              <a:t>:</a:t>
            </a:r>
            <a:r>
              <a:rPr lang="ru-RU" sz="2000" b="1">
                <a:solidFill>
                  <a:srgbClr val="17375E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Внесение в почву бактерий, способных разлагать нефтепродукт</a:t>
            </a:r>
          </a:p>
          <a:p>
            <a:pPr>
              <a:buFont typeface="Calibri" pitchFamily="32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Выработку бактериями веществ, способствующих его быстрому смыванию (биогенных ПАВ); </a:t>
            </a:r>
          </a:p>
          <a:p>
            <a:pPr>
              <a:buFont typeface="Calibri" pitchFamily="32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Механическую очистку воды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39750" y="1412875"/>
            <a:ext cx="7993063" cy="497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При математическом моделировании были рассмотрены следующие процессы</a:t>
            </a:r>
            <a:r>
              <a:rPr lang="en-US" sz="2000">
                <a:solidFill>
                  <a:srgbClr val="000000"/>
                </a:solidFill>
              </a:rPr>
              <a:t>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разложение нефтепродукта бактериями</a:t>
            </a:r>
          </a:p>
          <a:p>
            <a:pPr>
              <a:buFont typeface="Calibri" pitchFamily="32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рост и отмирание бактерий</a:t>
            </a:r>
          </a:p>
          <a:p>
            <a:pPr>
              <a:buFont typeface="Calibri" pitchFamily="32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выработка бактериями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поверхностно-активных веществ</a:t>
            </a:r>
          </a:p>
          <a:p>
            <a:pPr>
              <a:buFont typeface="Calibri" pitchFamily="32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переход нефтепродукта в эмульсию</a:t>
            </a:r>
          </a:p>
          <a:p>
            <a:pPr>
              <a:buFont typeface="Calibri" pitchFamily="32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перенос бактерий с инфильтрующейся водой с учетом их сорбции и десорбции</a:t>
            </a:r>
          </a:p>
          <a:p>
            <a:pPr>
              <a:buFont typeface="Calibri" pitchFamily="32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перенос эмульсии нефтепродукта с инфильтрующейся водой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384175"/>
            <a:ext cx="8034338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781300"/>
            <a:ext cx="2787650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2763">
              <a:spcBef>
                <a:spcPts val="500"/>
              </a:spcBef>
              <a:buClrTx/>
              <a:buFontTx/>
              <a:buNone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z="2000" u="sng">
                <a:solidFill>
                  <a:srgbClr val="000000"/>
                </a:solidFill>
              </a:rPr>
              <a:t>Процессы, в которых участвуют бактерии</a:t>
            </a:r>
            <a:r>
              <a:rPr lang="en-US" sz="2000">
                <a:solidFill>
                  <a:srgbClr val="000000"/>
                </a:solidFill>
              </a:rPr>
              <a:t>:</a:t>
            </a:r>
          </a:p>
          <a:p>
            <a:pPr marL="514350" indent="-512763">
              <a:spcBef>
                <a:spcPts val="500"/>
              </a:spcBef>
              <a:buClrTx/>
              <a:buFontTx/>
              <a:buNone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z="2000">
                <a:solidFill>
                  <a:srgbClr val="000000"/>
                </a:solidFill>
              </a:rPr>
              <a:t>       1. рост и отмирание,</a:t>
            </a:r>
          </a:p>
          <a:p>
            <a:pPr marL="514350" indent="-512763">
              <a:spcBef>
                <a:spcPts val="500"/>
              </a:spcBef>
              <a:buClrTx/>
              <a:buFontTx/>
              <a:buNone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z="2000">
                <a:solidFill>
                  <a:srgbClr val="000000"/>
                </a:solidFill>
              </a:rPr>
              <a:t>       2. перенос с инфильтрующейся водой</a:t>
            </a:r>
          </a:p>
          <a:p>
            <a:pPr marL="514350" indent="-512763">
              <a:spcBef>
                <a:spcPts val="500"/>
              </a:spcBef>
              <a:buClrTx/>
              <a:buFontTx/>
              <a:buNone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 marL="514350" indent="-512763">
              <a:spcBef>
                <a:spcPts val="500"/>
              </a:spcBef>
              <a:buClrTx/>
              <a:buFontTx/>
              <a:buNone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en-US" sz="2000">
                <a:solidFill>
                  <a:srgbClr val="000000"/>
                </a:solidFill>
              </a:rPr>
              <a:t>      </a:t>
            </a:r>
            <a:r>
              <a:rPr lang="ru-RU" sz="2000">
                <a:solidFill>
                  <a:srgbClr val="000000"/>
                </a:solidFill>
              </a:rPr>
              <a:t>Для описания динамики микробной популяции используется уравнение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Моно с учетом отмирания клеток</a:t>
            </a:r>
            <a:r>
              <a:rPr lang="en-US" sz="2000">
                <a:solidFill>
                  <a:srgbClr val="000000"/>
                </a:solidFill>
              </a:rPr>
              <a:t> :</a:t>
            </a:r>
          </a:p>
          <a:p>
            <a:pPr marL="514350" indent="-512763">
              <a:spcBef>
                <a:spcPts val="500"/>
              </a:spcBef>
              <a:buClrTx/>
              <a:buFontTx/>
              <a:buNone/>
              <a:tabLst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2" charset="0"/>
              </a:rPr>
              <a:t> 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076700"/>
            <a:ext cx="273685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31800" y="5445125"/>
            <a:ext cx="8712200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где </a:t>
            </a:r>
            <a:r>
              <a:rPr lang="ru-RU" sz="1600" b="1">
                <a:solidFill>
                  <a:srgbClr val="000000"/>
                </a:solidFill>
              </a:rPr>
              <a:t>M</a:t>
            </a:r>
            <a:r>
              <a:rPr lang="ru-RU" sz="1600">
                <a:solidFill>
                  <a:srgbClr val="000000"/>
                </a:solidFill>
              </a:rPr>
              <a:t> - концентрация бактерий, </a:t>
            </a:r>
            <a:r>
              <a:rPr lang="ru-RU" sz="1600" b="1">
                <a:solidFill>
                  <a:srgbClr val="000000"/>
                </a:solidFill>
              </a:rPr>
              <a:t>μ</a:t>
            </a:r>
            <a:r>
              <a:rPr lang="ru-RU" sz="1600" b="1" baseline="-25000">
                <a:solidFill>
                  <a:srgbClr val="000000"/>
                </a:solidFill>
              </a:rPr>
              <a:t>m</a:t>
            </a:r>
            <a:r>
              <a:rPr lang="ru-RU" sz="1600">
                <a:solidFill>
                  <a:srgbClr val="000000"/>
                </a:solidFill>
              </a:rPr>
              <a:t> - максимальная скорость роста бактерий, </a:t>
            </a:r>
            <a:r>
              <a:rPr lang="ru-RU" sz="1600" b="1">
                <a:solidFill>
                  <a:srgbClr val="000000"/>
                </a:solidFill>
              </a:rPr>
              <a:t>G</a:t>
            </a:r>
            <a:r>
              <a:rPr lang="ru-RU" sz="1600">
                <a:solidFill>
                  <a:srgbClr val="000000"/>
                </a:solidFill>
              </a:rPr>
              <a:t> - концентрация субстрата (нефтепродукта), </a:t>
            </a:r>
            <a:r>
              <a:rPr lang="ru-RU" sz="1600" b="1">
                <a:solidFill>
                  <a:srgbClr val="000000"/>
                </a:solidFill>
              </a:rPr>
              <a:t>K</a:t>
            </a:r>
            <a:r>
              <a:rPr lang="ru-RU" sz="1600" b="1" baseline="-25000">
                <a:solidFill>
                  <a:srgbClr val="000000"/>
                </a:solidFill>
              </a:rPr>
              <a:t>s</a:t>
            </a:r>
            <a:r>
              <a:rPr lang="ru-RU" sz="1600">
                <a:solidFill>
                  <a:srgbClr val="000000"/>
                </a:solidFill>
              </a:rPr>
              <a:t> - константа сродства субстрата к микроорганизму, </a:t>
            </a:r>
            <a:r>
              <a:rPr lang="ru-RU" sz="1600" b="1">
                <a:solidFill>
                  <a:srgbClr val="000000"/>
                </a:solidFill>
              </a:rPr>
              <a:t>λ</a:t>
            </a:r>
            <a:r>
              <a:rPr lang="ru-RU" sz="1600">
                <a:solidFill>
                  <a:srgbClr val="000000"/>
                </a:solidFill>
              </a:rPr>
              <a:t> - скорость отмирания клеток.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523875"/>
            <a:ext cx="8027988" cy="75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39750" y="333375"/>
            <a:ext cx="7983538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Запишем уравнение, описывающее полное число бактерий в почвенной среде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96975"/>
            <a:ext cx="1863725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572000" y="908050"/>
            <a:ext cx="3960813" cy="212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где </a:t>
            </a:r>
            <a:r>
              <a:rPr lang="en-US" sz="1600">
                <a:solidFill>
                  <a:srgbClr val="000000"/>
                </a:solidFill>
              </a:rPr>
              <a:t>      </a:t>
            </a:r>
            <a:r>
              <a:rPr lang="ru-RU" sz="1600">
                <a:solidFill>
                  <a:srgbClr val="000000"/>
                </a:solidFill>
              </a:rPr>
              <a:t>-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000000"/>
                </a:solidFill>
              </a:rPr>
              <a:t>плотность грунта, </a:t>
            </a:r>
            <a:r>
              <a:rPr lang="ru-RU" sz="1600" b="1">
                <a:solidFill>
                  <a:srgbClr val="000000"/>
                </a:solidFill>
              </a:rPr>
              <a:t>Ms</a:t>
            </a:r>
            <a:r>
              <a:rPr lang="ru-RU" sz="1600">
                <a:solidFill>
                  <a:srgbClr val="000000"/>
                </a:solidFill>
              </a:rPr>
              <a:t> - число бактерий, закрепленных на почвенной матрице, </a:t>
            </a:r>
            <a:r>
              <a:rPr lang="ru-RU" sz="1600" b="1">
                <a:solidFill>
                  <a:srgbClr val="000000"/>
                </a:solidFill>
              </a:rPr>
              <a:t>Mw</a:t>
            </a:r>
            <a:r>
              <a:rPr lang="ru-RU" sz="1600">
                <a:solidFill>
                  <a:srgbClr val="000000"/>
                </a:solidFill>
              </a:rPr>
              <a:t> - число бактерий, содержащееся в почвенной воде, </a:t>
            </a:r>
            <a:r>
              <a:rPr lang="ru-RU" sz="1600" b="1">
                <a:solidFill>
                  <a:srgbClr val="000000"/>
                </a:solidFill>
              </a:rPr>
              <a:t>n</a:t>
            </a:r>
            <a:r>
              <a:rPr lang="ru-RU" sz="1600">
                <a:solidFill>
                  <a:srgbClr val="000000"/>
                </a:solidFill>
              </a:rPr>
              <a:t> - пористость.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196975"/>
            <a:ext cx="19367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852738"/>
            <a:ext cx="13223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4572000" y="2924175"/>
            <a:ext cx="4500563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где </a:t>
            </a:r>
            <a:r>
              <a:rPr lang="en-US" sz="1600">
                <a:solidFill>
                  <a:srgbClr val="000000"/>
                </a:solidFill>
              </a:rPr>
              <a:t>        </a:t>
            </a:r>
            <a:r>
              <a:rPr lang="ru-RU" sz="1600">
                <a:solidFill>
                  <a:srgbClr val="000000"/>
                </a:solidFill>
              </a:rPr>
              <a:t>-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000000"/>
                </a:solidFill>
              </a:rPr>
              <a:t>коэффициент адсорбции бактерий</a:t>
            </a:r>
          </a:p>
        </p:txBody>
      </p:sp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924175"/>
            <a:ext cx="3603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41" name="Text Box 1"/>
          <p:cNvSpPr txBox="1">
            <a:spLocks noChangeArrowheads="1"/>
          </p:cNvSpPr>
          <p:nvPr/>
        </p:nvSpPr>
        <p:spPr bwMode="auto">
          <a:xfrm>
            <a:off x="250825" y="3789363"/>
            <a:ext cx="6983413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Конечный вид уравнения для описания концентрации бактерий в воде</a:t>
            </a:r>
            <a:r>
              <a:rPr lang="en-US" sz="20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797425"/>
            <a:ext cx="19431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4941888"/>
            <a:ext cx="19431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5949950"/>
            <a:ext cx="35877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45" name="Text Box 6"/>
          <p:cNvSpPr txBox="1">
            <a:spLocks noChangeArrowheads="1"/>
          </p:cNvSpPr>
          <p:nvPr/>
        </p:nvSpPr>
        <p:spPr bwMode="auto">
          <a:xfrm>
            <a:off x="6227763" y="6021388"/>
            <a:ext cx="3960812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 - эффективная пористость. </a:t>
            </a: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3132138" y="5084763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где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619250" y="476250"/>
            <a:ext cx="4824413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Итоговое уравнение для роста, отмирания и переноса бактерий: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u="sng">
              <a:solidFill>
                <a:srgbClr val="000000"/>
              </a:solidFill>
            </a:endParaRP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276475"/>
            <a:ext cx="4248150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005263"/>
            <a:ext cx="3457575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39750" y="981075"/>
            <a:ext cx="568801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Производство бактериями ПАВ тоже можно описать уравнением типа Моно: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28775"/>
            <a:ext cx="230505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500563" y="1628775"/>
            <a:ext cx="47529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где 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S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 - концентрация БиоПАВ, </a:t>
            </a:r>
            <a:r>
              <a:rPr lang="ru-RU" sz="1600" b="1">
                <a:solidFill>
                  <a:srgbClr val="000000"/>
                </a:solidFill>
                <a:cs typeface="Arial" charset="0"/>
              </a:rPr>
              <a:t>qs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 - коэффициент пропорциональности, связывающий количество образовавшегося ПАВ с поглощенным субстратом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39750" y="2492375"/>
            <a:ext cx="4392613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Расход БиоПАВ на эмульгирование может быть описан, как реакция ПАВ с нефтепродуктом: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357563"/>
            <a:ext cx="1800225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572000" y="2997200"/>
            <a:ext cx="266382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000000"/>
                </a:solidFill>
              </a:rPr>
              <a:t>где     - число молекул ПАВ, образующих мицеллу.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76327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Скорость данной реакции будет складываться из скоростей образования мицеллы ПАВ и скорости включения в эту мицеллу молекулы углеводорода. Можно считать, что скорость расхода ПАВ будет пропорциональна его концентрации и концентрации нефтепродукта:</a:t>
            </a:r>
          </a:p>
        </p:txBody>
      </p:sp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068638"/>
            <a:ext cx="2159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4572000" y="4797425"/>
            <a:ext cx="3095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000000"/>
                </a:solidFill>
              </a:rPr>
              <a:t>где </a:t>
            </a:r>
            <a:r>
              <a:rPr lang="ru-RU" sz="1400" b="1">
                <a:solidFill>
                  <a:srgbClr val="000000"/>
                </a:solidFill>
              </a:rPr>
              <a:t>k</a:t>
            </a:r>
            <a:r>
              <a:rPr lang="ru-RU" sz="1400">
                <a:solidFill>
                  <a:srgbClr val="000000"/>
                </a:solidFill>
              </a:rPr>
              <a:t> - константа взаимодействия ПАВ и нефтепродукта</a:t>
            </a:r>
          </a:p>
        </p:txBody>
      </p:sp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4868863"/>
            <a:ext cx="1728788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5516563"/>
            <a:ext cx="3313112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468313" y="57324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Итоговое уравнение, описывающее изменение концентрации БиоПАВ:</a:t>
            </a:r>
          </a:p>
        </p:txBody>
      </p:sp>
      <p:pic>
        <p:nvPicPr>
          <p:cNvPr id="2049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41588" y="-55563"/>
            <a:ext cx="3640137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07950" y="1600200"/>
            <a:ext cx="8928100" cy="139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2" charset="0"/>
              </a:rPr>
              <a:t>  </a:t>
            </a:r>
            <a:r>
              <a:rPr lang="en-US" sz="2000">
                <a:solidFill>
                  <a:srgbClr val="000000"/>
                </a:solidFill>
                <a:latin typeface="Calibri" pitchFamily="32" charset="0"/>
              </a:rPr>
              <a:t>    </a:t>
            </a:r>
            <a:r>
              <a:rPr lang="ru-RU" sz="2000">
                <a:solidFill>
                  <a:srgbClr val="000000"/>
                </a:solidFill>
              </a:rPr>
              <a:t>Для описания концентрации эмульгированного нефтепродукта в почвенной воде было использовано уравнение типа Моно и уравнение реакции ПАВ с нефтепродуктами,с учетом выноса эмульгированного нефтепродутка с инфильтрующейся водой:</a:t>
            </a:r>
          </a:p>
          <a:p>
            <a:pPr marL="342900" indent="-341313">
              <a:spcBef>
                <a:spcPts val="5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4900"/>
            <a:ext cx="3671888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141663"/>
            <a:ext cx="2849563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596900"/>
            <a:ext cx="8150225" cy="75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487</Words>
  <Application>Microsoft Office PowerPoint</Application>
  <PresentationFormat>Экран (4:3)</PresentationFormat>
  <Paragraphs>76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Lucida Sans Unicode</vt:lpstr>
      <vt:lpstr>Times New Roman</vt:lpstr>
      <vt:lpstr>Calibri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Kate</cp:lastModifiedBy>
  <cp:revision>117</cp:revision>
  <cp:lastPrinted>1601-01-01T00:00:00Z</cp:lastPrinted>
  <dcterms:created xsi:type="dcterms:W3CDTF">2014-04-09T13:44:34Z</dcterms:created>
  <dcterms:modified xsi:type="dcterms:W3CDTF">2014-04-21T21:25:51Z</dcterms:modified>
</cp:coreProperties>
</file>