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70" r:id="rId9"/>
    <p:sldId id="263" r:id="rId10"/>
    <p:sldId id="264" r:id="rId11"/>
    <p:sldId id="265" r:id="rId12"/>
    <p:sldId id="269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84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63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831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9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5326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56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2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8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09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09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6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96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0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2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8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07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AED7-71E1-45E2-B316-85ADD1508E29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87414D-475B-417D-9F01-E96B40AED3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4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7168" y="1145360"/>
            <a:ext cx="7766936" cy="1646302"/>
          </a:xfrm>
        </p:spPr>
        <p:txBody>
          <a:bodyPr/>
          <a:lstStyle/>
          <a:p>
            <a:r>
              <a:rPr lang="ru-RU" sz="7200" dirty="0" smtClean="0"/>
              <a:t>Рост опухоли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Работу выполнила студентка 2 курса 226 группы Савельева Мария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900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</a:rPr>
              <a:t>Хаотический режим</a:t>
            </a:r>
            <a:endParaRPr lang="ru-RU" sz="4000" dirty="0">
              <a:solidFill>
                <a:schemeClr val="accent2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14" y="2339508"/>
            <a:ext cx="5348065" cy="45184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1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Один из главных вопросов, интересующих врачей – размер опухоли – число клеток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</a:t>
            </a:r>
            <a:r>
              <a:rPr lang="ru-RU" dirty="0"/>
              <a:t> и </a:t>
            </a:r>
            <a:r>
              <a:rPr lang="en-US" dirty="0"/>
              <a:t>Cotton</a:t>
            </a:r>
            <a:r>
              <a:rPr lang="ru-RU" dirty="0"/>
              <a:t> (1994) рассмотрели </a:t>
            </a:r>
            <a:r>
              <a:rPr lang="ru-RU" dirty="0" smtClean="0"/>
              <a:t>5 </a:t>
            </a:r>
            <a:r>
              <a:rPr lang="ru-RU" dirty="0"/>
              <a:t>клонов и суммировали их численности, чтобы получить общую численность</a:t>
            </a:r>
          </a:p>
          <a:p>
            <a:r>
              <a:rPr lang="ru-RU" dirty="0"/>
              <a:t>С</a:t>
            </a:r>
            <a:r>
              <a:rPr lang="ru-RU" dirty="0" smtClean="0"/>
              <a:t>корость </a:t>
            </a:r>
            <a:r>
              <a:rPr lang="ru-RU" dirty="0"/>
              <a:t>их роста различна, но для всех </a:t>
            </a:r>
            <a:r>
              <a:rPr lang="en-US" dirty="0"/>
              <a:t>r</a:t>
            </a:r>
            <a:r>
              <a:rPr lang="ru-RU" dirty="0"/>
              <a:t> &gt; </a:t>
            </a:r>
            <a:r>
              <a:rPr lang="en-US" dirty="0" err="1"/>
              <a:t>r</a:t>
            </a:r>
            <a:r>
              <a:rPr lang="en-US" sz="1400" dirty="0" err="1"/>
              <a:t>c</a:t>
            </a:r>
            <a:r>
              <a:rPr lang="ru-RU" dirty="0"/>
              <a:t> все они демонстрируют хаотическое </a:t>
            </a:r>
            <a:r>
              <a:rPr lang="ru-RU" dirty="0" smtClean="0"/>
              <a:t>поведение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17" y="3462728"/>
            <a:ext cx="3733617" cy="3290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3549507"/>
            <a:ext cx="3570682" cy="311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5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Сглаживание хаотических колебаний тем отчетливее, чем больше число клонов, каждый из которых индивидуально демонстрирует де- </a:t>
            </a:r>
            <a:r>
              <a:rPr lang="ru-RU" sz="2800" dirty="0" err="1"/>
              <a:t>терминистический</a:t>
            </a:r>
            <a:r>
              <a:rPr lang="ru-RU" sz="2800" dirty="0"/>
              <a:t> хаос. </a:t>
            </a:r>
            <a:endParaRPr lang="en-US" sz="2800" dirty="0" smtClean="0"/>
          </a:p>
          <a:p>
            <a:r>
              <a:rPr lang="ru-RU" sz="2800" dirty="0" smtClean="0"/>
              <a:t>Экспериментальные данные подобны последнему изображению.</a:t>
            </a:r>
          </a:p>
          <a:p>
            <a:r>
              <a:rPr lang="ru-RU" sz="2800" dirty="0" smtClean="0"/>
              <a:t>Наличие множества клонов, характерных для развития опухоли , сглаживая кривую, скрывают хаос, лежащий в основе.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13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Модель имеет один большой недостаток – мы считаем, что скорость каждого клона постоянна</a:t>
            </a:r>
          </a:p>
          <a:p>
            <a:r>
              <a:rPr lang="ru-RU" sz="2800" dirty="0" smtClean="0"/>
              <a:t>В перспективе было бы интересно исследовать </a:t>
            </a:r>
            <a:r>
              <a:rPr lang="ru-RU" sz="2800" dirty="0" err="1" smtClean="0"/>
              <a:t>многоклоновую</a:t>
            </a:r>
            <a:r>
              <a:rPr lang="ru-RU" sz="2800" dirty="0" smtClean="0"/>
              <a:t> систему в модели с возрастной структурой и сравнить с экспериментальными данными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471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492" y="331788"/>
            <a:ext cx="8596668" cy="4045339"/>
          </a:xfrm>
        </p:spPr>
        <p:txBody>
          <a:bodyPr>
            <a:noAutofit/>
          </a:bodyPr>
          <a:lstStyle/>
          <a:p>
            <a:r>
              <a:rPr lang="ru-RU" sz="2800" dirty="0" err="1"/>
              <a:t>Cross</a:t>
            </a:r>
            <a:r>
              <a:rPr lang="ru-RU" sz="2800" dirty="0"/>
              <a:t> и </a:t>
            </a:r>
            <a:r>
              <a:rPr lang="ru-RU" sz="2800" dirty="0" err="1"/>
              <a:t>Cotton</a:t>
            </a:r>
            <a:r>
              <a:rPr lang="ru-RU" sz="2800" dirty="0"/>
              <a:t> </a:t>
            </a:r>
            <a:r>
              <a:rPr lang="ru-RU" sz="2800" dirty="0" smtClean="0"/>
              <a:t>в 1994 подняли задачу, </a:t>
            </a:r>
            <a:r>
              <a:rPr lang="ru-RU" sz="2800" dirty="0"/>
              <a:t>где представлены данные о популяции, </a:t>
            </a:r>
            <a:r>
              <a:rPr lang="ru-RU" sz="2800" dirty="0" smtClean="0"/>
              <a:t> </a:t>
            </a:r>
            <a:r>
              <a:rPr lang="ru-RU" sz="2800" dirty="0"/>
              <a:t>состоящей из опухолевых клеток, количество которых характеризуется переменной </a:t>
            </a:r>
            <a:r>
              <a:rPr lang="ru-RU" sz="2800" dirty="0" err="1"/>
              <a:t>N</a:t>
            </a:r>
            <a:r>
              <a:rPr lang="ru-RU" sz="2000" dirty="0" err="1"/>
              <a:t>t</a:t>
            </a:r>
            <a:r>
              <a:rPr lang="ru-RU" sz="2800" dirty="0"/>
              <a:t>. Для анализа была выбрана простая логистическая модель, называемая процессом </a:t>
            </a:r>
            <a:r>
              <a:rPr lang="ru-RU" sz="2800" dirty="0" err="1"/>
              <a:t>Ферхюльста</a:t>
            </a:r>
            <a:r>
              <a:rPr lang="ru-RU" sz="2800" dirty="0"/>
              <a:t>, описываемая уравнением </a:t>
            </a:r>
            <a:endParaRPr lang="ru-RU" sz="2800" dirty="0" smtClean="0"/>
          </a:p>
          <a:p>
            <a:r>
              <a:rPr lang="ru-RU" sz="2800" dirty="0" smtClean="0"/>
              <a:t>N</a:t>
            </a:r>
            <a:r>
              <a:rPr lang="ru-RU" sz="2000" dirty="0" smtClean="0"/>
              <a:t>t+1</a:t>
            </a:r>
            <a:r>
              <a:rPr lang="ru-RU" sz="2800" dirty="0" smtClean="0"/>
              <a:t> </a:t>
            </a:r>
            <a:r>
              <a:rPr lang="ru-RU" sz="2800" dirty="0"/>
              <a:t>= </a:t>
            </a:r>
            <a:r>
              <a:rPr lang="ru-RU" sz="2800" dirty="0" err="1"/>
              <a:t>rN</a:t>
            </a:r>
            <a:r>
              <a:rPr lang="ru-RU" sz="2000" dirty="0" err="1"/>
              <a:t>t</a:t>
            </a:r>
            <a:r>
              <a:rPr lang="ru-RU" sz="2800" dirty="0"/>
              <a:t>(1− N</a:t>
            </a:r>
            <a:r>
              <a:rPr lang="en-US" sz="2000" dirty="0"/>
              <a:t>t</a:t>
            </a:r>
            <a:r>
              <a:rPr lang="ru-RU" sz="2800" dirty="0"/>
              <a:t>/K) </a:t>
            </a:r>
            <a:endParaRPr lang="ru-RU" sz="2800" dirty="0" smtClean="0"/>
          </a:p>
          <a:p>
            <a:r>
              <a:rPr lang="ru-RU" sz="2800" dirty="0" smtClean="0"/>
              <a:t>при </a:t>
            </a:r>
            <a:r>
              <a:rPr lang="ru-RU" sz="2800" dirty="0"/>
              <a:t>K = </a:t>
            </a:r>
            <a:r>
              <a:rPr lang="ru-RU" sz="2800" dirty="0" smtClean="0"/>
              <a:t>1:</a:t>
            </a:r>
          </a:p>
          <a:p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                        N</a:t>
            </a:r>
            <a:r>
              <a:rPr lang="ru-RU" sz="2000" dirty="0" smtClean="0"/>
              <a:t>t+1</a:t>
            </a:r>
            <a:r>
              <a:rPr lang="ru-RU" sz="2800" dirty="0" smtClean="0"/>
              <a:t> </a:t>
            </a:r>
            <a:r>
              <a:rPr lang="ru-RU" sz="2800" dirty="0"/>
              <a:t>= </a:t>
            </a:r>
            <a:r>
              <a:rPr lang="ru-RU" sz="2800" dirty="0" err="1"/>
              <a:t>rN</a:t>
            </a:r>
            <a:r>
              <a:rPr lang="ru-RU" sz="2000" dirty="0" err="1"/>
              <a:t>t</a:t>
            </a:r>
            <a:r>
              <a:rPr lang="ru-RU" sz="2800" dirty="0"/>
              <a:t>(1−N</a:t>
            </a:r>
            <a:r>
              <a:rPr lang="ru-RU" sz="2000" dirty="0"/>
              <a:t>t</a:t>
            </a:r>
            <a:r>
              <a:rPr lang="ru-RU" sz="2800" dirty="0"/>
              <a:t>)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77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         </a:t>
            </a:r>
            <a:r>
              <a:rPr lang="ru-RU" dirty="0" smtClean="0">
                <a:solidFill>
                  <a:schemeClr val="accent2"/>
                </a:solidFill>
              </a:rPr>
              <a:t>N</a:t>
            </a:r>
            <a:r>
              <a:rPr lang="ru-RU" sz="2800" dirty="0" smtClean="0">
                <a:solidFill>
                  <a:schemeClr val="accent2"/>
                </a:solidFill>
              </a:rPr>
              <a:t>t+1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= </a:t>
            </a:r>
            <a:r>
              <a:rPr lang="ru-RU" dirty="0" err="1">
                <a:solidFill>
                  <a:schemeClr val="accent2"/>
                </a:solidFill>
              </a:rPr>
              <a:t>rN</a:t>
            </a:r>
            <a:r>
              <a:rPr lang="ru-RU" sz="3200" dirty="0" err="1">
                <a:solidFill>
                  <a:schemeClr val="accent2"/>
                </a:solidFill>
              </a:rPr>
              <a:t>t</a:t>
            </a:r>
            <a:r>
              <a:rPr lang="ru-RU" dirty="0">
                <a:solidFill>
                  <a:schemeClr val="accent2"/>
                </a:solidFill>
              </a:rPr>
              <a:t>(1−N</a:t>
            </a:r>
            <a:r>
              <a:rPr lang="ru-RU" sz="3200" dirty="0">
                <a:solidFill>
                  <a:schemeClr val="accent2"/>
                </a:solidFill>
              </a:rPr>
              <a:t>t</a:t>
            </a:r>
            <a:r>
              <a:rPr lang="ru-RU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r — скорость роста опухолевых клеток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Так как К=1</a:t>
            </a:r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sz="2800" dirty="0" err="1"/>
              <a:t>N</a:t>
            </a:r>
            <a:r>
              <a:rPr lang="ru-RU" sz="2000" dirty="0" err="1"/>
              <a:t>t</a:t>
            </a:r>
            <a:r>
              <a:rPr lang="ru-RU" sz="2800" dirty="0"/>
              <a:t> — это часть общей численности клеток, которые могут поддерживаться (существовать) в данном контейнере для клеточной культуры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2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000693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accent2"/>
                </a:solidFill>
              </a:rPr>
              <a:t>Популяционная модель демонстрирует эффект Олли: когда численность популяции становится ниже некоторой критической популяция вымирает.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4648" y="2133600"/>
            <a:ext cx="6124529" cy="377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951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Стационарные состояния: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</a:t>
            </a:r>
            <a:r>
              <a:rPr lang="ru-RU" sz="2800" dirty="0"/>
              <a:t>*=</a:t>
            </a:r>
            <a:r>
              <a:rPr lang="en-US" sz="2800" dirty="0" err="1"/>
              <a:t>rN</a:t>
            </a:r>
            <a:r>
              <a:rPr lang="ru-RU" sz="2800" dirty="0"/>
              <a:t>*(1-</a:t>
            </a:r>
            <a:r>
              <a:rPr lang="en-US" sz="2800" dirty="0"/>
              <a:t>N</a:t>
            </a:r>
            <a:r>
              <a:rPr lang="ru-RU" sz="2800" dirty="0"/>
              <a:t>*)</a:t>
            </a:r>
          </a:p>
          <a:p>
            <a:r>
              <a:rPr lang="en-US" sz="2800" dirty="0"/>
              <a:t>N*=</a:t>
            </a:r>
            <a:r>
              <a:rPr lang="en-US" sz="2800" dirty="0" smtClean="0"/>
              <a:t>0</a:t>
            </a:r>
            <a:endParaRPr lang="ru-RU" sz="2800" dirty="0" smtClean="0"/>
          </a:p>
          <a:p>
            <a:r>
              <a:rPr lang="ru-RU" sz="2800" dirty="0" smtClean="0"/>
              <a:t>  </a:t>
            </a:r>
            <a:r>
              <a:rPr lang="en-US" sz="2800" dirty="0"/>
              <a:t>N*=(r-1)/r</a:t>
            </a:r>
            <a:endParaRPr lang="ru-RU" sz="2800" dirty="0"/>
          </a:p>
          <a:p>
            <a:r>
              <a:rPr lang="ru-RU" sz="2800" dirty="0"/>
              <a:t>Так как численность не может быть отрицательной оба состояния реализуются при </a:t>
            </a:r>
            <a:r>
              <a:rPr lang="en-US" sz="2800" dirty="0"/>
              <a:t>r </a:t>
            </a:r>
            <a:r>
              <a:rPr lang="ru-RU" sz="2800" dirty="0"/>
              <a:t>не меньше единицы.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2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Устойчивость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F</a:t>
            </a:r>
            <a:r>
              <a:rPr lang="ru-RU" sz="3000" dirty="0"/>
              <a:t>’(</a:t>
            </a:r>
            <a:r>
              <a:rPr lang="en-US" sz="3000" dirty="0" err="1"/>
              <a:t>N</a:t>
            </a:r>
            <a:r>
              <a:rPr lang="en-US" sz="2400" dirty="0" err="1"/>
              <a:t>t</a:t>
            </a:r>
            <a:r>
              <a:rPr lang="ru-RU" sz="3000" dirty="0"/>
              <a:t>) – производная по </a:t>
            </a:r>
            <a:r>
              <a:rPr lang="en-US" sz="3000" dirty="0" err="1"/>
              <a:t>N</a:t>
            </a:r>
            <a:r>
              <a:rPr lang="en-US" sz="2400" dirty="0" err="1"/>
              <a:t>t</a:t>
            </a:r>
            <a:r>
              <a:rPr lang="en-US" sz="3000" dirty="0"/>
              <a:t> </a:t>
            </a:r>
            <a:r>
              <a:rPr lang="ru-RU" sz="3000" dirty="0"/>
              <a:t>– собственное значение функции в стационарной точке</a:t>
            </a:r>
          </a:p>
          <a:p>
            <a:r>
              <a:rPr lang="en-US" sz="3000" dirty="0"/>
              <a:t>F</a:t>
            </a:r>
            <a:r>
              <a:rPr lang="ru-RU" sz="3000" dirty="0"/>
              <a:t>’(</a:t>
            </a:r>
            <a:r>
              <a:rPr lang="en-US" sz="3000" dirty="0" err="1"/>
              <a:t>N</a:t>
            </a:r>
            <a:r>
              <a:rPr lang="en-US" sz="2000" dirty="0" err="1"/>
              <a:t>t</a:t>
            </a:r>
            <a:r>
              <a:rPr lang="ru-RU" sz="3000" dirty="0" smtClean="0"/>
              <a:t>)=</a:t>
            </a:r>
            <a:r>
              <a:rPr lang="en-US" sz="3000" dirty="0" smtClean="0"/>
              <a:t>r-2rN</a:t>
            </a:r>
            <a:r>
              <a:rPr lang="en-US" sz="2000" dirty="0" smtClean="0"/>
              <a:t>t</a:t>
            </a:r>
          </a:p>
          <a:p>
            <a:r>
              <a:rPr lang="en-US" sz="3000" dirty="0" smtClean="0"/>
              <a:t>F’(0)=r</a:t>
            </a:r>
          </a:p>
          <a:p>
            <a:r>
              <a:rPr lang="en-US" sz="3000" dirty="0" smtClean="0"/>
              <a:t>F’((r-1)/r)=2-r</a:t>
            </a:r>
          </a:p>
          <a:p>
            <a:pPr marL="0" indent="0">
              <a:buNone/>
            </a:pPr>
            <a:r>
              <a:rPr lang="en-US" sz="3000" dirty="0" smtClean="0"/>
              <a:t>-</a:t>
            </a:r>
            <a:r>
              <a:rPr lang="ru-RU" sz="3000" dirty="0" smtClean="0"/>
              <a:t>устойчивость в данном случае определяется параметром </a:t>
            </a:r>
            <a:r>
              <a:rPr lang="en-US" sz="3000" dirty="0" smtClean="0"/>
              <a:t>r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2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28" y="674558"/>
            <a:ext cx="9368852" cy="5906124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Очевидно </a:t>
            </a:r>
            <a:r>
              <a:rPr lang="en-US" sz="2800" dirty="0"/>
              <a:t>r≥0 </a:t>
            </a:r>
            <a:r>
              <a:rPr lang="ru-RU" sz="2800" dirty="0"/>
              <a:t>как скорость роста </a:t>
            </a:r>
            <a:r>
              <a:rPr lang="ru-RU" sz="2800" dirty="0" smtClean="0"/>
              <a:t>клеток</a:t>
            </a:r>
          </a:p>
          <a:p>
            <a:r>
              <a:rPr lang="ru-RU" sz="2800" dirty="0" smtClean="0"/>
              <a:t>При </a:t>
            </a:r>
            <a:r>
              <a:rPr lang="ru-RU" sz="2800" dirty="0"/>
              <a:t>0&lt;</a:t>
            </a:r>
            <a:r>
              <a:rPr lang="en-US" sz="2800" dirty="0"/>
              <a:t>r</a:t>
            </a:r>
            <a:r>
              <a:rPr lang="ru-RU" sz="2800" dirty="0"/>
              <a:t>&lt;1 реализуется только </a:t>
            </a:r>
            <a:r>
              <a:rPr lang="en-US" sz="2800" dirty="0"/>
              <a:t>F</a:t>
            </a:r>
            <a:r>
              <a:rPr lang="ru-RU" sz="2800" dirty="0"/>
              <a:t>’(0)=</a:t>
            </a:r>
            <a:r>
              <a:rPr lang="en-US" sz="2800" dirty="0"/>
              <a:t>r</a:t>
            </a:r>
            <a:r>
              <a:rPr lang="ru-RU" sz="2800" dirty="0"/>
              <a:t>, является устойчивым  </a:t>
            </a:r>
            <a:r>
              <a:rPr lang="ru-RU" sz="2800" dirty="0" smtClean="0"/>
              <a:t>                                                         0</a:t>
            </a:r>
            <a:r>
              <a:rPr lang="en-US" sz="2800" dirty="0"/>
              <a:t>&lt;F’(0)&lt;</a:t>
            </a:r>
            <a:r>
              <a:rPr lang="ru-RU" sz="2800" dirty="0"/>
              <a:t>1</a:t>
            </a:r>
          </a:p>
          <a:p>
            <a:r>
              <a:rPr lang="ru-RU" sz="2800" dirty="0"/>
              <a:t> При </a:t>
            </a:r>
            <a:r>
              <a:rPr lang="en-US" sz="2800" dirty="0"/>
              <a:t>r</a:t>
            </a:r>
            <a:r>
              <a:rPr lang="ru-RU" sz="2800" dirty="0"/>
              <a:t>=1 происходит первая бифуркация так как </a:t>
            </a:r>
            <a:r>
              <a:rPr lang="en-US" sz="2800" dirty="0"/>
              <a:t>N</a:t>
            </a:r>
            <a:r>
              <a:rPr lang="ru-RU" sz="2800" dirty="0"/>
              <a:t>*=0 становится </a:t>
            </a:r>
            <a:r>
              <a:rPr lang="ru-RU" sz="2800" dirty="0" smtClean="0"/>
              <a:t>неустойчивым </a:t>
            </a:r>
            <a:r>
              <a:rPr lang="en-US" sz="2800" dirty="0" smtClean="0"/>
              <a:t>F</a:t>
            </a:r>
            <a:r>
              <a:rPr lang="en-US" sz="2800" dirty="0"/>
              <a:t>’(0</a:t>
            </a:r>
            <a:r>
              <a:rPr lang="en-US" sz="2800" dirty="0" smtClean="0"/>
              <a:t>)</a:t>
            </a:r>
            <a:r>
              <a:rPr lang="ru-RU" sz="2800" dirty="0" smtClean="0"/>
              <a:t>=1</a:t>
            </a:r>
            <a:endParaRPr lang="ru-RU" sz="2800" dirty="0"/>
          </a:p>
          <a:p>
            <a:r>
              <a:rPr lang="ru-RU" sz="2800" dirty="0" smtClean="0"/>
              <a:t>Вспомним о втором стационарном состоянии</a:t>
            </a:r>
          </a:p>
          <a:p>
            <a:pPr marL="0" indent="0">
              <a:buNone/>
            </a:pPr>
            <a:r>
              <a:rPr lang="en-US" sz="2800" dirty="0" smtClean="0"/>
              <a:t>F</a:t>
            </a:r>
            <a:r>
              <a:rPr lang="ru-RU" sz="2800" dirty="0"/>
              <a:t>’((</a:t>
            </a:r>
            <a:r>
              <a:rPr lang="en-US" sz="2800" dirty="0"/>
              <a:t>r</a:t>
            </a:r>
            <a:r>
              <a:rPr lang="ru-RU" sz="2800" dirty="0"/>
              <a:t>-1)/</a:t>
            </a:r>
            <a:r>
              <a:rPr lang="en-US" sz="2800" dirty="0"/>
              <a:t>r</a:t>
            </a:r>
            <a:r>
              <a:rPr lang="ru-RU" sz="2800" dirty="0"/>
              <a:t>)=2-</a:t>
            </a:r>
            <a:r>
              <a:rPr lang="en-US" sz="2800" dirty="0"/>
              <a:t>r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 -1 &lt;2-</a:t>
            </a:r>
            <a:r>
              <a:rPr lang="en-US" sz="2800" dirty="0"/>
              <a:t>r </a:t>
            </a:r>
            <a:r>
              <a:rPr lang="ru-RU" sz="2800" dirty="0"/>
              <a:t>&lt; 1 (</a:t>
            </a:r>
            <a:r>
              <a:rPr lang="en-US" sz="2800" dirty="0"/>
              <a:t>r </a:t>
            </a:r>
            <a:r>
              <a:rPr lang="ru-RU" sz="2800" dirty="0"/>
              <a:t>≥1) при  1 &lt; </a:t>
            </a:r>
            <a:r>
              <a:rPr lang="en-US" sz="2800" dirty="0"/>
              <a:t>r </a:t>
            </a:r>
            <a:r>
              <a:rPr lang="ru-RU" sz="2800" dirty="0"/>
              <a:t>&lt; 3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Таким </a:t>
            </a:r>
            <a:r>
              <a:rPr lang="ru-RU" sz="2800" dirty="0"/>
              <a:t>образом при </a:t>
            </a:r>
            <a:r>
              <a:rPr lang="en-US" sz="2800" dirty="0"/>
              <a:t>r </a:t>
            </a:r>
            <a:r>
              <a:rPr lang="ru-RU" sz="2800" dirty="0"/>
              <a:t>&lt; 3 популяция </a:t>
            </a:r>
            <a:r>
              <a:rPr lang="ru-RU" sz="2800" dirty="0" err="1"/>
              <a:t>N</a:t>
            </a:r>
            <a:r>
              <a:rPr lang="ru-RU" sz="2400" dirty="0" err="1"/>
              <a:t>t</a:t>
            </a:r>
            <a:r>
              <a:rPr lang="ru-RU" sz="2800" dirty="0"/>
              <a:t> просто растет до тех пор, пока не достигнет стационарного состояния (r−1)/r, что происходит достаточно быстро, если N</a:t>
            </a:r>
            <a:r>
              <a:rPr lang="ru-RU" sz="1900" dirty="0"/>
              <a:t>0</a:t>
            </a:r>
            <a:r>
              <a:rPr lang="ru-RU" sz="2800" dirty="0"/>
              <a:t> не слишком мало: например, при N</a:t>
            </a:r>
            <a:r>
              <a:rPr lang="ru-RU" sz="1900" dirty="0"/>
              <a:t>0</a:t>
            </a:r>
            <a:r>
              <a:rPr lang="ru-RU" sz="2800" dirty="0"/>
              <a:t> = 0,001 и r = 2, популяция вырастает приблизительно в два раза с каждым временным шагом.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3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85611"/>
            <a:ext cx="8853032" cy="5255752"/>
          </a:xfrm>
        </p:spPr>
        <p:txBody>
          <a:bodyPr/>
          <a:lstStyle/>
          <a:p>
            <a:r>
              <a:rPr lang="ru-RU" sz="2400" dirty="0" smtClean="0"/>
              <a:t>При </a:t>
            </a:r>
            <a:r>
              <a:rPr lang="en-US" sz="2400" dirty="0" smtClean="0"/>
              <a:t>r=3 </a:t>
            </a:r>
            <a:r>
              <a:rPr lang="ru-RU" sz="2400" dirty="0" smtClean="0"/>
              <a:t>происходит вторая бифуркация – бифуркация удвоения периода.</a:t>
            </a:r>
          </a:p>
          <a:p>
            <a:r>
              <a:rPr lang="ru-RU" sz="2400" dirty="0" smtClean="0"/>
              <a:t>При </a:t>
            </a:r>
            <a:r>
              <a:rPr lang="en-US" sz="2400" dirty="0" smtClean="0"/>
              <a:t>r=</a:t>
            </a:r>
            <a:r>
              <a:rPr lang="ru-RU" sz="2400" dirty="0" err="1" smtClean="0"/>
              <a:t>r</a:t>
            </a:r>
            <a:r>
              <a:rPr lang="ru-RU" dirty="0" err="1" smtClean="0"/>
              <a:t>c</a:t>
            </a:r>
            <a:r>
              <a:rPr lang="en-US" sz="2400" dirty="0"/>
              <a:t> </a:t>
            </a:r>
            <a:r>
              <a:rPr lang="ru-RU" sz="2400" dirty="0" smtClean="0"/>
              <a:t>все </a:t>
            </a:r>
            <a:r>
              <a:rPr lang="ru-RU" sz="2400" dirty="0"/>
              <a:t>периодические решения с периодом 2n становятся </a:t>
            </a:r>
            <a:r>
              <a:rPr lang="ru-RU" sz="2400" dirty="0" smtClean="0"/>
              <a:t>нестабильны. </a:t>
            </a:r>
            <a:r>
              <a:rPr lang="ru-RU" sz="2400" dirty="0"/>
              <a:t>Их </a:t>
            </a:r>
            <a:r>
              <a:rPr lang="ru-RU" sz="2400" dirty="0" smtClean="0"/>
              <a:t>поведение </a:t>
            </a:r>
            <a:r>
              <a:rPr lang="ru-RU" sz="2400" dirty="0"/>
              <a:t>очень сложно. </a:t>
            </a:r>
            <a:endParaRPr lang="en-US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r &gt; </a:t>
            </a:r>
            <a:r>
              <a:rPr lang="ru-RU" sz="2400" dirty="0" err="1"/>
              <a:t>r</a:t>
            </a:r>
            <a:r>
              <a:rPr lang="ru-RU" dirty="0" err="1"/>
              <a:t>c</a:t>
            </a:r>
            <a:r>
              <a:rPr lang="ru-RU" sz="2400" dirty="0"/>
              <a:t> появляются циклы с нечетным числом </a:t>
            </a:r>
            <a:r>
              <a:rPr lang="ru-RU" sz="2400" dirty="0" smtClean="0"/>
              <a:t>периодов, </a:t>
            </a:r>
            <a:r>
              <a:rPr lang="ru-RU" sz="2400" dirty="0"/>
              <a:t>когда r ≈ 3,828, возникает простой 3-х </a:t>
            </a:r>
            <a:r>
              <a:rPr lang="ru-RU" sz="2400" dirty="0" err="1"/>
              <a:t>тактный</a:t>
            </a:r>
            <a:r>
              <a:rPr lang="ru-RU" sz="2400" dirty="0"/>
              <a:t> цикл, а также локально притягивающие циклы с периодами k,2k,4k</a:t>
            </a:r>
            <a:r>
              <a:rPr lang="ru-RU" sz="2400" dirty="0" smtClean="0"/>
              <a:t>..., </a:t>
            </a:r>
            <a:r>
              <a:rPr lang="ru-RU" sz="2400" dirty="0"/>
              <a:t>но где k теперь </a:t>
            </a:r>
            <a:r>
              <a:rPr lang="ru-RU" sz="2400" dirty="0" smtClean="0"/>
              <a:t>нечетно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293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02200" y="1499016"/>
            <a:ext cx="4601980" cy="334344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</a:rPr>
              <a:t/>
            </a:r>
            <a:br>
              <a:rPr lang="ru-RU" sz="2400" dirty="0" smtClean="0">
                <a:solidFill>
                  <a:schemeClr val="accent2"/>
                </a:solidFill>
              </a:rPr>
            </a:br>
            <a:r>
              <a:rPr lang="ru-RU" sz="2400" dirty="0">
                <a:solidFill>
                  <a:schemeClr val="accent2"/>
                </a:solidFill>
              </a:rPr>
              <a:t/>
            </a:r>
            <a:br>
              <a:rPr lang="ru-RU" sz="2400" dirty="0">
                <a:solidFill>
                  <a:schemeClr val="accent2"/>
                </a:solidFill>
              </a:rPr>
            </a:br>
            <a:r>
              <a:rPr lang="ru-RU" sz="2400" dirty="0" smtClean="0">
                <a:solidFill>
                  <a:schemeClr val="accent2"/>
                </a:solidFill>
              </a:rPr>
              <a:t/>
            </a:r>
            <a:br>
              <a:rPr lang="ru-RU" sz="2400" dirty="0" smtClean="0">
                <a:solidFill>
                  <a:schemeClr val="accent2"/>
                </a:solidFill>
              </a:rPr>
            </a:br>
            <a:r>
              <a:rPr lang="ru-RU" sz="2400" dirty="0">
                <a:solidFill>
                  <a:schemeClr val="accent2"/>
                </a:solidFill>
              </a:rPr>
              <a:t/>
            </a:r>
            <a:br>
              <a:rPr lang="ru-RU" sz="2400" dirty="0">
                <a:solidFill>
                  <a:schemeClr val="accent2"/>
                </a:solidFill>
              </a:rPr>
            </a:br>
            <a:r>
              <a:rPr lang="ru-RU" sz="2400" dirty="0" smtClean="0">
                <a:solidFill>
                  <a:schemeClr val="accent2"/>
                </a:solidFill>
              </a:rPr>
              <a:t/>
            </a:r>
            <a:br>
              <a:rPr lang="ru-RU" sz="2400" dirty="0" smtClean="0">
                <a:solidFill>
                  <a:schemeClr val="accent2"/>
                </a:solidFill>
              </a:rPr>
            </a:br>
            <a:r>
              <a:rPr lang="ru-RU" sz="2400" dirty="0">
                <a:solidFill>
                  <a:schemeClr val="accent2"/>
                </a:solidFill>
              </a:rPr>
              <a:t/>
            </a:r>
            <a:br>
              <a:rPr lang="ru-RU" sz="2400" dirty="0">
                <a:solidFill>
                  <a:schemeClr val="accent2"/>
                </a:solidFill>
              </a:rPr>
            </a:br>
            <a:r>
              <a:rPr lang="ru-RU" sz="2400" dirty="0" smtClean="0">
                <a:solidFill>
                  <a:schemeClr val="accent2"/>
                </a:solidFill>
              </a:rPr>
              <a:t>Рисунок  </a:t>
            </a:r>
            <a:r>
              <a:rPr lang="ru-RU" sz="2400" dirty="0">
                <a:solidFill>
                  <a:schemeClr val="accent2"/>
                </a:solidFill>
              </a:rPr>
              <a:t>иллюстрирует типичный популяционный рост для различных значений r. На рисунке </a:t>
            </a:r>
            <a:r>
              <a:rPr lang="ru-RU" sz="2400" dirty="0" err="1">
                <a:solidFill>
                  <a:schemeClr val="accent2"/>
                </a:solidFill>
              </a:rPr>
              <a:t>N</a:t>
            </a:r>
            <a:r>
              <a:rPr lang="ru-RU" sz="2000" dirty="0" err="1">
                <a:solidFill>
                  <a:schemeClr val="accent2"/>
                </a:solidFill>
              </a:rPr>
              <a:t>t</a:t>
            </a:r>
            <a:r>
              <a:rPr lang="ru-RU" sz="2400" dirty="0">
                <a:solidFill>
                  <a:schemeClr val="accent2"/>
                </a:solidFill>
              </a:rPr>
              <a:t> приближается к периодическому решению, но на ранних стадиях также демонстрирует </a:t>
            </a:r>
            <a:r>
              <a:rPr lang="ru-RU" sz="2400" dirty="0" err="1">
                <a:solidFill>
                  <a:schemeClr val="accent2"/>
                </a:solidFill>
              </a:rPr>
              <a:t>квазисигмоидную</a:t>
            </a:r>
            <a:r>
              <a:rPr lang="ru-RU" sz="2400" dirty="0">
                <a:solidFill>
                  <a:schemeClr val="accent2"/>
                </a:solidFill>
              </a:rPr>
              <a:t> кривую роста.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77335" y="5486399"/>
            <a:ext cx="8361734" cy="811111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 оси абсцисс отложено время, по оси ординат – численность </a:t>
            </a:r>
            <a:r>
              <a:rPr lang="en-US" sz="2000" dirty="0" err="1" smtClean="0"/>
              <a:t>Nt</a:t>
            </a:r>
            <a:endParaRPr lang="ru-RU" sz="2000" dirty="0"/>
          </a:p>
        </p:txBody>
      </p:sp>
      <p:pic>
        <p:nvPicPr>
          <p:cNvPr id="4" name="Объект 3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4902200" cy="401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8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332</TotalTime>
  <Words>540</Words>
  <Application>Microsoft Office PowerPoint</Application>
  <PresentationFormat>Широкоэкранный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Рост опухоли</vt:lpstr>
      <vt:lpstr>Презентация PowerPoint</vt:lpstr>
      <vt:lpstr>                      Nt+1 = rNt(1−Nt)</vt:lpstr>
      <vt:lpstr>Популяционная модель демонстрирует эффект Олли: когда численность популяции становится ниже некоторой критической популяция вымирает.</vt:lpstr>
      <vt:lpstr>Стационарные состояния:</vt:lpstr>
      <vt:lpstr>Устойчивость </vt:lpstr>
      <vt:lpstr>Презентация PowerPoint</vt:lpstr>
      <vt:lpstr>Презентация PowerPoint</vt:lpstr>
      <vt:lpstr>      Рисунок  иллюстрирует типичный популяционный рост для различных значений r. На рисунке Nt приближается к периодическому решению, но на ранних стадиях также демонстрирует квазисигмоидную кривую роста.</vt:lpstr>
      <vt:lpstr>Хаотический режим</vt:lpstr>
      <vt:lpstr>Один из главных вопросов, интересующих врачей – размер опухоли – число клеток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Рост опухоли</dc:title>
  <dc:creator>Мария Савельева</dc:creator>
  <cp:lastModifiedBy>Мария Савельева</cp:lastModifiedBy>
  <cp:revision>19</cp:revision>
  <dcterms:created xsi:type="dcterms:W3CDTF">2014-04-25T05:23:29Z</dcterms:created>
  <dcterms:modified xsi:type="dcterms:W3CDTF">2014-04-25T11:59:26Z</dcterms:modified>
</cp:coreProperties>
</file>